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694" r:id="rId2"/>
    <p:sldId id="586" r:id="rId3"/>
    <p:sldId id="791" r:id="rId4"/>
    <p:sldId id="808" r:id="rId5"/>
    <p:sldId id="809" r:id="rId6"/>
    <p:sldId id="818" r:id="rId7"/>
    <p:sldId id="810" r:id="rId8"/>
    <p:sldId id="811" r:id="rId9"/>
    <p:sldId id="804" r:id="rId10"/>
    <p:sldId id="812" r:id="rId11"/>
    <p:sldId id="792" r:id="rId12"/>
    <p:sldId id="752" r:id="rId13"/>
    <p:sldId id="753" r:id="rId14"/>
    <p:sldId id="806" r:id="rId15"/>
    <p:sldId id="747" r:id="rId16"/>
    <p:sldId id="729" r:id="rId17"/>
    <p:sldId id="730" r:id="rId18"/>
    <p:sldId id="756" r:id="rId19"/>
    <p:sldId id="819" r:id="rId20"/>
    <p:sldId id="731" r:id="rId21"/>
    <p:sldId id="745" r:id="rId22"/>
    <p:sldId id="816" r:id="rId23"/>
    <p:sldId id="820" r:id="rId24"/>
    <p:sldId id="821" r:id="rId25"/>
    <p:sldId id="822" r:id="rId26"/>
    <p:sldId id="823" r:id="rId27"/>
    <p:sldId id="746" r:id="rId28"/>
    <p:sldId id="794" r:id="rId29"/>
    <p:sldId id="720" r:id="rId30"/>
    <p:sldId id="721" r:id="rId31"/>
    <p:sldId id="719" r:id="rId32"/>
    <p:sldId id="784" r:id="rId33"/>
    <p:sldId id="796" r:id="rId34"/>
    <p:sldId id="813" r:id="rId35"/>
    <p:sldId id="790" r:id="rId36"/>
    <p:sldId id="814" r:id="rId37"/>
    <p:sldId id="815" r:id="rId38"/>
    <p:sldId id="788" r:id="rId39"/>
    <p:sldId id="702" r:id="rId40"/>
    <p:sldId id="817" r:id="rId41"/>
    <p:sldId id="757" r:id="rId42"/>
    <p:sldId id="711" r:id="rId43"/>
    <p:sldId id="704" r:id="rId44"/>
    <p:sldId id="706" r:id="rId45"/>
    <p:sldId id="807" r:id="rId46"/>
    <p:sldId id="710" r:id="rId47"/>
    <p:sldId id="758" r:id="rId48"/>
    <p:sldId id="708" r:id="rId49"/>
    <p:sldId id="709" r:id="rId50"/>
    <p:sldId id="805" r:id="rId51"/>
    <p:sldId id="759" r:id="rId52"/>
    <p:sldId id="781"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65" autoAdjust="0"/>
    <p:restoredTop sz="99061" autoAdjust="0"/>
  </p:normalViewPr>
  <p:slideViewPr>
    <p:cSldViewPr snapToGrid="0">
      <p:cViewPr>
        <p:scale>
          <a:sx n="80" d="100"/>
          <a:sy n="80" d="100"/>
        </p:scale>
        <p:origin x="1208" y="80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7176"/>
    </p:cViewPr>
  </p:sorterViewPr>
  <p:notesViewPr>
    <p:cSldViewPr snapToGrid="0" snapToObjects="1">
      <p:cViewPr varScale="1">
        <p:scale>
          <a:sx n="85" d="100"/>
          <a:sy n="85" d="100"/>
        </p:scale>
        <p:origin x="-312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10/19/17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dirty="0"/>
          </a:p>
        </p:txBody>
      </p:sp>
    </p:spTree>
    <p:extLst>
      <p:ext uri="{BB962C8B-B14F-4D97-AF65-F5344CB8AC3E}">
        <p14:creationId xmlns:p14="http://schemas.microsoft.com/office/powerpoint/2010/main" val="2676227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10/19/17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dirty="0"/>
          </a:p>
        </p:txBody>
      </p:sp>
    </p:spTree>
    <p:extLst>
      <p:ext uri="{BB962C8B-B14F-4D97-AF65-F5344CB8AC3E}">
        <p14:creationId xmlns:p14="http://schemas.microsoft.com/office/powerpoint/2010/main" val="27916272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F8F5042-9C52-0449-B2EC-628456EB9E95}" type="slidenum">
              <a:rPr lang="en-US" smtClean="0"/>
              <a:pPr>
                <a:defRPr/>
              </a:pPr>
              <a:t>1</a:t>
            </a:fld>
            <a:endParaRPr lang="en-US"/>
          </a:p>
        </p:txBody>
      </p:sp>
    </p:spTree>
    <p:extLst>
      <p:ext uri="{BB962C8B-B14F-4D97-AF65-F5344CB8AC3E}">
        <p14:creationId xmlns:p14="http://schemas.microsoft.com/office/powerpoint/2010/main" val="110381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As cache sizes grow, the relative improvement from associativity increases only slightly; since the overall miss rate of a larger cache is lower, the opportunity for improving the miss rate decreases and the absolute improvement in miss rate from associativity shrinks significantly.</a:t>
            </a:r>
          </a:p>
        </p:txBody>
      </p:sp>
    </p:spTree>
    <p:extLst>
      <p:ext uri="{BB962C8B-B14F-4D97-AF65-F5344CB8AC3E}">
        <p14:creationId xmlns:p14="http://schemas.microsoft.com/office/powerpoint/2010/main" val="1499634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3586" name="Rectangle 2"/>
          <p:cNvSpPr>
            <a:spLocks noGrp="1" noChangeArrowheads="1"/>
          </p:cNvSpPr>
          <p:nvPr>
            <p:ph type="body" idx="1"/>
          </p:nvPr>
        </p:nvSpPr>
        <p:spPr>
          <a:xfrm>
            <a:off x="516434" y="4345214"/>
            <a:ext cx="5909964" cy="4113893"/>
          </a:xfrm>
          <a:noFill/>
          <a:ln>
            <a:noFill/>
          </a:ln>
        </p:spPr>
        <p:txBody>
          <a:bodyPr lIns="92910" tIns="45640" rIns="92910" bIns="45640"/>
          <a:lstStyle/>
          <a:p>
            <a:r>
              <a:rPr lang="en-US" dirty="0"/>
              <a:t>(Capacity miss) That is the cache misses are due to the fact that the cache is simply not large enough to contain all the blocks that are accessed by the program.</a:t>
            </a:r>
          </a:p>
          <a:p>
            <a:r>
              <a:rPr lang="en-US" dirty="0"/>
              <a:t>The solution to reduce the Capacity miss rate is simple: increase the cache size.</a:t>
            </a:r>
          </a:p>
          <a:p>
            <a:r>
              <a:rPr lang="en-US" dirty="0"/>
              <a:t>Here is a summary of other types of cache miss we talked about.</a:t>
            </a:r>
          </a:p>
          <a:p>
            <a:r>
              <a:rPr lang="en-US" dirty="0"/>
              <a:t>First is the Compulsory misses. These are the misses that we cannot avoid.  They are caused when we first start the program.</a:t>
            </a:r>
          </a:p>
          <a:p>
            <a:r>
              <a:rPr lang="en-US" dirty="0"/>
              <a:t>Then we talked about the conflict misses.  They are the misses that caused by multiple memory locations being mapped to the same cache location.</a:t>
            </a:r>
          </a:p>
          <a:p>
            <a:r>
              <a:rPr lang="en-US" dirty="0"/>
              <a:t>There are two solutions to reduce conflict misses.  The first one is, once again, increase the cache size.  The second one is to increase the </a:t>
            </a:r>
            <a:r>
              <a:rPr lang="en-US" dirty="0" err="1"/>
              <a:t>associativity</a:t>
            </a:r>
            <a:r>
              <a:rPr lang="en-US" dirty="0"/>
              <a:t>.</a:t>
            </a:r>
          </a:p>
          <a:p>
            <a:r>
              <a:rPr lang="en-US" dirty="0"/>
              <a:t>For example, say using a 2-way set associative cache instead of directed mapped cache.</a:t>
            </a:r>
          </a:p>
          <a:p>
            <a:r>
              <a:rPr lang="en-US" dirty="0"/>
              <a:t>But keep in mind that cache miss rate is only one part of the equation.  You also have to worry about cache access time and miss penalty.  Do NOT optimize miss rate alone.</a:t>
            </a:r>
          </a:p>
          <a:p>
            <a:r>
              <a:rPr lang="en-US" dirty="0"/>
              <a:t>Finally, there is another source of cache miss we will not cover today.  Those are referred to as invalidation misses caused by another process, such as IO , update the main memory so you have to flush the cache to avoid inconsistency between memory and cache.</a:t>
            </a:r>
          </a:p>
          <a:p>
            <a:endParaRPr lang="en-US" dirty="0"/>
          </a:p>
          <a:p>
            <a:r>
              <a:rPr lang="en-US" dirty="0"/>
              <a:t>+2 = 43 min. (Y:23)</a:t>
            </a:r>
          </a:p>
        </p:txBody>
      </p:sp>
      <p:sp>
        <p:nvSpPr>
          <p:cNvPr id="1603587" name="Rectangle 3"/>
          <p:cNvSpPr>
            <a:spLocks noGrp="1" noRot="1" noChangeAspect="1" noChangeArrowheads="1" noTextEdit="1"/>
          </p:cNvSpPr>
          <p:nvPr>
            <p:ph type="sldImg"/>
          </p:nvPr>
        </p:nvSpPr>
        <p:spPr>
          <a:xfrm>
            <a:off x="406400" y="588963"/>
            <a:ext cx="6065838" cy="3413125"/>
          </a:xfr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p:txBody>
          <a:bodyPr/>
          <a:lstStyle/>
          <a:p>
            <a:pPr>
              <a:defRPr/>
            </a:pPr>
            <a:r>
              <a:rPr lang="en-AU"/>
              <a:t>Morgan Kaufmann Publishers</a:t>
            </a:r>
          </a:p>
        </p:txBody>
      </p:sp>
      <p:sp>
        <p:nvSpPr>
          <p:cNvPr id="79875" name="Rectangle 3"/>
          <p:cNvSpPr>
            <a:spLocks noGrp="1" noChangeArrowheads="1"/>
          </p:cNvSpPr>
          <p:nvPr>
            <p:ph type="dt" sz="quarter" idx="1"/>
          </p:nvPr>
        </p:nvSpPr>
        <p:spPr/>
        <p:txBody>
          <a:bodyPr/>
          <a:lstStyle/>
          <a:p>
            <a:pPr>
              <a:defRPr/>
            </a:pPr>
            <a:fld id="{61FB6044-2705-714E-931F-05D32290EA68}" type="datetime3">
              <a:rPr lang="en-AU"/>
              <a:pPr>
                <a:defRPr/>
              </a:pPr>
              <a:t>19 October, 2017</a:t>
            </a:fld>
            <a:endParaRPr lang="en-AU"/>
          </a:p>
        </p:txBody>
      </p:sp>
      <p:sp>
        <p:nvSpPr>
          <p:cNvPr id="79876" name="Rectangle 6"/>
          <p:cNvSpPr>
            <a:spLocks noGrp="1" noChangeArrowheads="1"/>
          </p:cNvSpPr>
          <p:nvPr>
            <p:ph type="ftr" sz="quarter" idx="4"/>
          </p:nvPr>
        </p:nvSpPr>
        <p:spPr/>
        <p:txBody>
          <a:bodyPr/>
          <a:lstStyle/>
          <a:p>
            <a:pPr>
              <a:defRPr/>
            </a:pPr>
            <a:r>
              <a:rPr lang="en-AU"/>
              <a:t>Chapter 5 — Large and Fast: Exploiting Memory Hierarchy</a:t>
            </a:r>
          </a:p>
        </p:txBody>
      </p:sp>
      <p:sp>
        <p:nvSpPr>
          <p:cNvPr id="79877" name="Rectangle 7"/>
          <p:cNvSpPr>
            <a:spLocks noGrp="1" noChangeArrowheads="1"/>
          </p:cNvSpPr>
          <p:nvPr>
            <p:ph type="sldNum" sz="quarter" idx="5"/>
          </p:nvPr>
        </p:nvSpPr>
        <p:spPr/>
        <p:txBody>
          <a:bodyPr/>
          <a:lstStyle/>
          <a:p>
            <a:pPr>
              <a:defRPr/>
            </a:pPr>
            <a:fld id="{7E85529A-4414-EB42-B8DF-3F843B25EFFD}" type="slidenum">
              <a:rPr lang="en-AU"/>
              <a:pPr>
                <a:defRPr/>
              </a:pPr>
              <a:t>17</a:t>
            </a:fld>
            <a:endParaRPr lang="en-AU"/>
          </a:p>
        </p:txBody>
      </p:sp>
      <p:sp>
        <p:nvSpPr>
          <p:cNvPr id="66566"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6656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D9A7-939F-844E-AA9E-BD9AA1552764}" type="slidenum">
              <a:rPr lang="en-US" smtClean="0"/>
              <a:t>19</a:t>
            </a:fld>
            <a:endParaRPr lang="en-US"/>
          </a:p>
        </p:txBody>
      </p:sp>
    </p:spTree>
    <p:extLst>
      <p:ext uri="{BB962C8B-B14F-4D97-AF65-F5344CB8AC3E}">
        <p14:creationId xmlns:p14="http://schemas.microsoft.com/office/powerpoint/2010/main" val="1114390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515938" y="4343400"/>
            <a:ext cx="5910262" cy="4114800"/>
          </a:xfrm>
          <a:noFill/>
        </p:spPr>
        <p:txBody>
          <a:bodyPr wrap="square" lIns="90480" tIns="44446" rIns="90480" bIns="44446" numCol="1" anchor="t" anchorCtr="0" compatLnSpc="1">
            <a:prstTxWarp prst="textNoShape">
              <a:avLst/>
            </a:prstTxWarp>
          </a:bodyPr>
          <a:lstStyle/>
          <a:p>
            <a:pPr eaLnBrk="1" hangingPunct="1"/>
            <a:endParaRPr lang="en-US"/>
          </a:p>
          <a:p>
            <a:pPr eaLnBrk="1" hangingPunct="1"/>
            <a:r>
              <a:rPr lang="en-US"/>
              <a:t>No fancy replacement policy is needed for the direct mapped cache. </a:t>
            </a:r>
          </a:p>
          <a:p>
            <a:pPr eaLnBrk="1" hangingPunct="1"/>
            <a:r>
              <a:rPr lang="en-US"/>
              <a:t>As a matter of fact, that is what cause direct mapped trouble to begin with: only one place to go in the cache--causes conflict misses.</a:t>
            </a:r>
          </a:p>
          <a:p>
            <a:pPr eaLnBrk="1" hangingPunct="1"/>
            <a:endParaRPr lang="en-US"/>
          </a:p>
          <a:p>
            <a:pPr eaLnBrk="1" hangingPunct="1"/>
            <a:r>
              <a:rPr lang="en-US"/>
              <a:t>No fancy replacement policy is needed for the direct mapped cache. </a:t>
            </a:r>
          </a:p>
          <a:p>
            <a:pPr eaLnBrk="1" hangingPunct="1"/>
            <a:r>
              <a:rPr lang="en-US"/>
              <a:t>As a matter of fact, that is what cause direct mapped trouble to begin with: only one place to go in the cache--causes conflict misses.</a:t>
            </a:r>
          </a:p>
          <a:p>
            <a:pPr eaLnBrk="1" hangingPunct="1"/>
            <a:endParaRPr lang="en-US"/>
          </a:p>
          <a:p>
            <a:pPr eaLnBrk="1" hangingPunct="1"/>
            <a:r>
              <a:rPr lang="en-US"/>
              <a:t>Besides working at Sun, I also teach people how to fly whenever I have time.</a:t>
            </a:r>
          </a:p>
          <a:p>
            <a:pPr eaLnBrk="1" hangingPunct="1"/>
            <a:r>
              <a:rPr lang="en-US"/>
              <a:t>Statistic have shown that if a pilot crashed after an engine failure, he or she is more likely to get killed in a multi-engine light airplane than a single engine airplane.</a:t>
            </a:r>
          </a:p>
          <a:p>
            <a:pPr eaLnBrk="1" hangingPunct="1"/>
            <a:r>
              <a:rPr lang="en-US"/>
              <a:t>The joke among us flight instructors is that: sure, when the engine quit in a single engine stops, you have one option: sooner or later, you land.  Probably sooner.</a:t>
            </a:r>
          </a:p>
          <a:p>
            <a:pPr eaLnBrk="1" hangingPunct="1"/>
            <a:r>
              <a:rPr lang="en-US"/>
              <a:t>But in a multi-engine airplane with one engine stops, you have a lot of options.  It is the need to make a decision that kills those people.</a:t>
            </a:r>
          </a:p>
          <a:p>
            <a:pPr eaLnBrk="1" hangingPunct="1"/>
            <a:endParaRPr lang="en-US"/>
          </a:p>
        </p:txBody>
      </p:sp>
      <p:sp>
        <p:nvSpPr>
          <p:cNvPr id="57347" name="Rectangle 3"/>
          <p:cNvSpPr>
            <a:spLocks noGrp="1" noRot="1" noChangeAspect="1" noChangeArrowheads="1" noTextEdit="1"/>
          </p:cNvSpPr>
          <p:nvPr>
            <p:ph type="sldImg"/>
          </p:nvPr>
        </p:nvSpPr>
        <p:spPr bwMode="auto">
          <a:xfrm>
            <a:off x="404813" y="590550"/>
            <a:ext cx="6064250" cy="3411538"/>
          </a:xfrm>
          <a:noFill/>
          <a:ln>
            <a:solidFill>
              <a:srgbClr val="000000"/>
            </a:solidFill>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xfrm>
            <a:off x="381000" y="685800"/>
            <a:ext cx="6096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25</a:t>
            </a:fld>
            <a:endParaRPr lang="en-US" smtClean="0">
              <a:solidFill>
                <a:srgbClr val="000000"/>
              </a:solidFill>
            </a:endParaRPr>
          </a:p>
        </p:txBody>
      </p:sp>
    </p:spTree>
    <p:extLst>
      <p:ext uri="{BB962C8B-B14F-4D97-AF65-F5344CB8AC3E}">
        <p14:creationId xmlns:p14="http://schemas.microsoft.com/office/powerpoint/2010/main" val="1229984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xfrm>
            <a:off x="381000" y="685800"/>
            <a:ext cx="6096000" cy="3429000"/>
          </a:xfrm>
          <a:ln/>
        </p:spPr>
      </p:sp>
      <p:sp>
        <p:nvSpPr>
          <p:cNvPr id="54275"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26</a:t>
            </a:fld>
            <a:endParaRPr lang="en-US" smtClean="0">
              <a:solidFill>
                <a:srgbClr val="000000"/>
              </a:solidFill>
            </a:endParaRPr>
          </a:p>
        </p:txBody>
      </p:sp>
    </p:spTree>
    <p:extLst>
      <p:ext uri="{BB962C8B-B14F-4D97-AF65-F5344CB8AC3E}">
        <p14:creationId xmlns:p14="http://schemas.microsoft.com/office/powerpoint/2010/main" val="177361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AMAT = 1 + 0.02x50 = 2</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3650" name="Rectangle 2"/>
          <p:cNvSpPr>
            <a:spLocks noGrp="1" noRot="1" noChangeAspect="1" noChangeArrowheads="1" noTextEdit="1"/>
          </p:cNvSpPr>
          <p:nvPr>
            <p:ph type="sldImg"/>
          </p:nvPr>
        </p:nvSpPr>
        <p:spPr bwMode="auto">
          <a:xfrm>
            <a:off x="403225" y="585788"/>
            <a:ext cx="6072188" cy="3416300"/>
          </a:xfrm>
          <a:prstGeom prst="rect">
            <a:avLst/>
          </a:prstGeom>
          <a:solidFill>
            <a:srgbClr val="FFFFFF"/>
          </a:solidFill>
          <a:ln>
            <a:solidFill>
              <a:srgbClr val="000000"/>
            </a:solidFill>
            <a:miter lim="800000"/>
            <a:headEnd/>
            <a:tailEnd/>
          </a:ln>
        </p:spPr>
      </p:sp>
      <p:sp>
        <p:nvSpPr>
          <p:cNvPr id="2843651" name="Rectangle 3"/>
          <p:cNvSpPr>
            <a:spLocks noGrp="1" noChangeArrowheads="1"/>
          </p:cNvSpPr>
          <p:nvPr>
            <p:ph type="body" idx="1"/>
          </p:nvPr>
        </p:nvSpPr>
        <p:spPr bwMode="auto">
          <a:xfrm>
            <a:off x="516211" y="4344336"/>
            <a:ext cx="5909289" cy="4115112"/>
          </a:xfrm>
          <a:prstGeom prst="rect">
            <a:avLst/>
          </a:prstGeom>
          <a:solidFill>
            <a:srgbClr val="FFFFFF"/>
          </a:solidFill>
          <a:ln>
            <a:solidFill>
              <a:srgbClr val="000000"/>
            </a:solidFill>
            <a:miter lim="800000"/>
            <a:headEnd/>
            <a:tailEnd/>
          </a:ln>
        </p:spPr>
        <p:txBody>
          <a:bodyPr lIns="89567" tIns="44784" rIns="89567" bIns="44784">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400050" y="587375"/>
            <a:ext cx="6070600" cy="3416300"/>
          </a:xfr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348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Global miss rate – the fraction of references that miss in all levels of a multilevel cache.  The global miss rate dictates how often we must access the main memory.</a:t>
            </a:r>
          </a:p>
          <a:p>
            <a:pPr eaLnBrk="1" hangingPunct="1"/>
            <a:r>
              <a:rPr lang="en-US"/>
              <a:t>Local miss rate – the fraction of references to one level of a cache that miss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AU"/>
              <a:t>Morgan Kaufmann Publishers</a:t>
            </a:r>
          </a:p>
        </p:txBody>
      </p:sp>
      <p:sp>
        <p:nvSpPr>
          <p:cNvPr id="98307" name="Rectangle 3"/>
          <p:cNvSpPr>
            <a:spLocks noGrp="1" noChangeArrowheads="1"/>
          </p:cNvSpPr>
          <p:nvPr>
            <p:ph type="dt" sz="quarter" idx="1"/>
          </p:nvPr>
        </p:nvSpPr>
        <p:spPr>
          <a:noFill/>
        </p:spPr>
        <p:txBody>
          <a:bodyPr/>
          <a:lstStyle/>
          <a:p>
            <a:fld id="{6E03FA73-3DC1-7D44-8893-C01ACF859D6D}" type="datetime3">
              <a:rPr lang="en-AU"/>
              <a:pPr/>
              <a:t>19 October, 2017</a:t>
            </a:fld>
            <a:endParaRPr lang="en-AU"/>
          </a:p>
        </p:txBody>
      </p:sp>
      <p:sp>
        <p:nvSpPr>
          <p:cNvPr id="98308"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98309" name="Rectangle 7"/>
          <p:cNvSpPr>
            <a:spLocks noGrp="1" noChangeArrowheads="1"/>
          </p:cNvSpPr>
          <p:nvPr>
            <p:ph type="sldNum" sz="quarter" idx="5"/>
          </p:nvPr>
        </p:nvSpPr>
        <p:spPr>
          <a:noFill/>
        </p:spPr>
        <p:txBody>
          <a:bodyPr/>
          <a:lstStyle/>
          <a:p>
            <a:fld id="{B3221591-D3D7-CB41-861C-C798F3F8BDFB}" type="slidenum">
              <a:rPr lang="en-AU"/>
              <a:pPr/>
              <a:t>46</a:t>
            </a:fld>
            <a:endParaRPr lang="en-AU"/>
          </a:p>
        </p:txBody>
      </p:sp>
      <p:sp>
        <p:nvSpPr>
          <p:cNvPr id="98310" name="Rectangle 2"/>
          <p:cNvSpPr>
            <a:spLocks noGrp="1" noRot="1" noChangeAspect="1" noChangeArrowheads="1" noTextEdit="1"/>
          </p:cNvSpPr>
          <p:nvPr>
            <p:ph type="sldImg"/>
          </p:nvPr>
        </p:nvSpPr>
        <p:spPr>
          <a:xfrm>
            <a:off x="381000" y="685800"/>
            <a:ext cx="6096000" cy="3429000"/>
          </a:xfrm>
          <a:ln/>
        </p:spPr>
      </p:sp>
      <p:sp>
        <p:nvSpPr>
          <p:cNvPr id="98311"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a:noFill/>
        </p:spPr>
        <p:txBody>
          <a:bodyPr/>
          <a:lstStyle/>
          <a:p>
            <a:r>
              <a:rPr lang="en-AU"/>
              <a:t>Morgan Kaufmann Publishers</a:t>
            </a:r>
          </a:p>
        </p:txBody>
      </p:sp>
      <p:sp>
        <p:nvSpPr>
          <p:cNvPr id="96259" name="Rectangle 3"/>
          <p:cNvSpPr>
            <a:spLocks noGrp="1" noChangeArrowheads="1"/>
          </p:cNvSpPr>
          <p:nvPr>
            <p:ph type="dt" sz="quarter" idx="1"/>
          </p:nvPr>
        </p:nvSpPr>
        <p:spPr>
          <a:noFill/>
        </p:spPr>
        <p:txBody>
          <a:bodyPr/>
          <a:lstStyle/>
          <a:p>
            <a:fld id="{0F292F83-EC46-0542-AE03-95B887C868F6}" type="datetime3">
              <a:rPr lang="en-AU"/>
              <a:pPr/>
              <a:t>19 October, 2017</a:t>
            </a:fld>
            <a:endParaRPr lang="en-AU"/>
          </a:p>
        </p:txBody>
      </p:sp>
      <p:sp>
        <p:nvSpPr>
          <p:cNvPr id="96260"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96261" name="Rectangle 7"/>
          <p:cNvSpPr>
            <a:spLocks noGrp="1" noChangeArrowheads="1"/>
          </p:cNvSpPr>
          <p:nvPr>
            <p:ph type="sldNum" sz="quarter" idx="5"/>
          </p:nvPr>
        </p:nvSpPr>
        <p:spPr>
          <a:noFill/>
        </p:spPr>
        <p:txBody>
          <a:bodyPr/>
          <a:lstStyle/>
          <a:p>
            <a:fld id="{226B5ED9-2239-1C4B-B7A8-1684B4CC7362}" type="slidenum">
              <a:rPr lang="en-AU"/>
              <a:pPr/>
              <a:t>48</a:t>
            </a:fld>
            <a:endParaRPr lang="en-AU"/>
          </a:p>
        </p:txBody>
      </p:sp>
      <p:sp>
        <p:nvSpPr>
          <p:cNvPr id="96262" name="Rectangle 2"/>
          <p:cNvSpPr>
            <a:spLocks noGrp="1" noRot="1" noChangeAspect="1" noChangeArrowheads="1" noTextEdit="1"/>
          </p:cNvSpPr>
          <p:nvPr>
            <p:ph type="sldImg"/>
          </p:nvPr>
        </p:nvSpPr>
        <p:spPr>
          <a:xfrm>
            <a:off x="381000" y="685800"/>
            <a:ext cx="6096000" cy="3429000"/>
          </a:xfrm>
          <a:ln/>
        </p:spPr>
      </p:sp>
      <p:sp>
        <p:nvSpPr>
          <p:cNvPr id="96263"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p:spPr>
        <p:txBody>
          <a:bodyPr/>
          <a:lstStyle/>
          <a:p>
            <a:r>
              <a:rPr lang="en-AU"/>
              <a:t>Morgan Kaufmann Publishers</a:t>
            </a:r>
          </a:p>
        </p:txBody>
      </p:sp>
      <p:sp>
        <p:nvSpPr>
          <p:cNvPr id="98307" name="Rectangle 3"/>
          <p:cNvSpPr>
            <a:spLocks noGrp="1" noChangeArrowheads="1"/>
          </p:cNvSpPr>
          <p:nvPr>
            <p:ph type="dt" sz="quarter" idx="1"/>
          </p:nvPr>
        </p:nvSpPr>
        <p:spPr>
          <a:noFill/>
        </p:spPr>
        <p:txBody>
          <a:bodyPr/>
          <a:lstStyle/>
          <a:p>
            <a:fld id="{6E03FA73-3DC1-7D44-8893-C01ACF859D6D}" type="datetime3">
              <a:rPr lang="en-AU"/>
              <a:pPr/>
              <a:t>19 October, 2017</a:t>
            </a:fld>
            <a:endParaRPr lang="en-AU"/>
          </a:p>
        </p:txBody>
      </p:sp>
      <p:sp>
        <p:nvSpPr>
          <p:cNvPr id="98308" name="Rectangle 6"/>
          <p:cNvSpPr>
            <a:spLocks noGrp="1" noChangeArrowheads="1"/>
          </p:cNvSpPr>
          <p:nvPr>
            <p:ph type="ftr" sz="quarter" idx="4"/>
          </p:nvPr>
        </p:nvSpPr>
        <p:spPr>
          <a:noFill/>
        </p:spPr>
        <p:txBody>
          <a:bodyPr/>
          <a:lstStyle/>
          <a:p>
            <a:r>
              <a:rPr lang="en-AU"/>
              <a:t>Chapter 5 — Large and Fast: Exploiting Memory Hierarchy</a:t>
            </a:r>
          </a:p>
        </p:txBody>
      </p:sp>
      <p:sp>
        <p:nvSpPr>
          <p:cNvPr id="98309" name="Rectangle 7"/>
          <p:cNvSpPr>
            <a:spLocks noGrp="1" noChangeArrowheads="1"/>
          </p:cNvSpPr>
          <p:nvPr>
            <p:ph type="sldNum" sz="quarter" idx="5"/>
          </p:nvPr>
        </p:nvSpPr>
        <p:spPr>
          <a:noFill/>
        </p:spPr>
        <p:txBody>
          <a:bodyPr/>
          <a:lstStyle/>
          <a:p>
            <a:fld id="{B3221591-D3D7-CB41-861C-C798F3F8BDFB}" type="slidenum">
              <a:rPr lang="en-AU"/>
              <a:pPr/>
              <a:t>49</a:t>
            </a:fld>
            <a:endParaRPr lang="en-AU"/>
          </a:p>
        </p:txBody>
      </p:sp>
      <p:sp>
        <p:nvSpPr>
          <p:cNvPr id="98310" name="Rectangle 2"/>
          <p:cNvSpPr>
            <a:spLocks noGrp="1" noRot="1" noChangeAspect="1" noChangeArrowheads="1" noTextEdit="1"/>
          </p:cNvSpPr>
          <p:nvPr>
            <p:ph type="sldImg"/>
          </p:nvPr>
        </p:nvSpPr>
        <p:spPr>
          <a:xfrm>
            <a:off x="381000" y="685800"/>
            <a:ext cx="6096000" cy="3429000"/>
          </a:xfrm>
          <a:ln/>
        </p:spPr>
      </p:sp>
      <p:sp>
        <p:nvSpPr>
          <p:cNvPr id="98311"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515938" y="4343400"/>
            <a:ext cx="5910262" cy="4114800"/>
          </a:xfrm>
          <a:noFill/>
        </p:spPr>
        <p:txBody>
          <a:bodyPr wrap="square" lIns="90480" tIns="44446" rIns="90480" bIns="44446" numCol="1" anchor="t" anchorCtr="0" compatLnSpc="1">
            <a:prstTxWarp prst="textNoShape">
              <a:avLst/>
            </a:prstTxWarp>
          </a:bodyPr>
          <a:lstStyle/>
          <a:p>
            <a:pPr eaLnBrk="1" hangingPunct="1"/>
            <a:endParaRPr lang="en-US"/>
          </a:p>
          <a:p>
            <a:pPr eaLnBrk="1" hangingPunct="1"/>
            <a:r>
              <a:rPr lang="en-US"/>
              <a:t>No fancy replacement policy is needed for the direct mapped cache. </a:t>
            </a:r>
          </a:p>
          <a:p>
            <a:pPr eaLnBrk="1" hangingPunct="1"/>
            <a:r>
              <a:rPr lang="en-US"/>
              <a:t>As a matter of fact, that is what cause direct mapped trouble to begin with: only one place to go in the cache--causes conflict misses.</a:t>
            </a:r>
          </a:p>
          <a:p>
            <a:pPr eaLnBrk="1" hangingPunct="1"/>
            <a:endParaRPr lang="en-US"/>
          </a:p>
          <a:p>
            <a:pPr eaLnBrk="1" hangingPunct="1"/>
            <a:r>
              <a:rPr lang="en-US"/>
              <a:t>No fancy replacement policy is needed for the direct mapped cache. </a:t>
            </a:r>
          </a:p>
          <a:p>
            <a:pPr eaLnBrk="1" hangingPunct="1"/>
            <a:r>
              <a:rPr lang="en-US"/>
              <a:t>As a matter of fact, that is what cause direct mapped trouble to begin with: only one place to go in the cache--causes conflict misses.</a:t>
            </a:r>
          </a:p>
          <a:p>
            <a:pPr eaLnBrk="1" hangingPunct="1"/>
            <a:endParaRPr lang="en-US"/>
          </a:p>
          <a:p>
            <a:pPr eaLnBrk="1" hangingPunct="1"/>
            <a:r>
              <a:rPr lang="en-US"/>
              <a:t>Besides working at Sun, I also teach people how to fly whenever I have time.</a:t>
            </a:r>
          </a:p>
          <a:p>
            <a:pPr eaLnBrk="1" hangingPunct="1"/>
            <a:r>
              <a:rPr lang="en-US"/>
              <a:t>Statistic have shown that if a pilot crashed after an engine failure, he or she is more likely to get killed in a multi-engine light airplane than a single engine airplane.</a:t>
            </a:r>
          </a:p>
          <a:p>
            <a:pPr eaLnBrk="1" hangingPunct="1"/>
            <a:r>
              <a:rPr lang="en-US"/>
              <a:t>The joke among us flight instructors is that: sure, when the engine quit in a single engine stops, you have one option: sooner or later, you land.  Probably sooner.</a:t>
            </a:r>
          </a:p>
          <a:p>
            <a:pPr eaLnBrk="1" hangingPunct="1"/>
            <a:r>
              <a:rPr lang="en-US"/>
              <a:t>But in a multi-engine airplane with one engine stops, you have a lot of options.  It is the need to make a decision that kills those people.</a:t>
            </a:r>
          </a:p>
          <a:p>
            <a:pPr eaLnBrk="1" hangingPunct="1"/>
            <a:endParaRPr lang="en-US"/>
          </a:p>
        </p:txBody>
      </p:sp>
      <p:sp>
        <p:nvSpPr>
          <p:cNvPr id="57347" name="Rectangle 3"/>
          <p:cNvSpPr>
            <a:spLocks noGrp="1" noRot="1" noChangeAspect="1" noChangeArrowheads="1" noTextEdit="1"/>
          </p:cNvSpPr>
          <p:nvPr>
            <p:ph type="sldImg"/>
          </p:nvPr>
        </p:nvSpPr>
        <p:spPr bwMode="auto">
          <a:xfrm>
            <a:off x="404813" y="590550"/>
            <a:ext cx="6064250" cy="3411538"/>
          </a:xfrm>
          <a:noFill/>
          <a:ln>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Rot="1" noChangeAspect="1" noChangeArrowheads="1" noTextEdit="1"/>
          </p:cNvSpPr>
          <p:nvPr>
            <p:ph type="sldImg"/>
          </p:nvPr>
        </p:nvSpPr>
        <p:spPr>
          <a:xfrm>
            <a:off x="401638" y="587375"/>
            <a:ext cx="6070600" cy="3416300"/>
          </a:xfrm>
        </p:spPr>
      </p:sp>
      <p:sp>
        <p:nvSpPr>
          <p:cNvPr id="1488899" name="Rectangle 3"/>
          <p:cNvSpPr>
            <a:spLocks noGrp="1" noChangeArrowheads="1"/>
          </p:cNvSpPr>
          <p:nvPr>
            <p:ph type="body" idx="1"/>
          </p:nvPr>
        </p:nvSpPr>
        <p:spPr>
          <a:xfrm>
            <a:off x="515938" y="4343400"/>
            <a:ext cx="5910262" cy="4113213"/>
          </a:xfrm>
          <a:ln/>
        </p:spPr>
        <p:txBody>
          <a:bodyPr lIns="91422" tIns="45711" rIns="91422" bIns="45711"/>
          <a:lstStyle/>
          <a:p>
            <a:r>
              <a:rPr lang="en-US" dirty="0"/>
              <a:t>Instead, the memory system of a modern computer consists of a series of black boxes ranging from the fastest to the slowest.</a:t>
            </a:r>
          </a:p>
          <a:p>
            <a:r>
              <a:rPr lang="en-US" dirty="0"/>
              <a:t>Besides variation in speed, these boxes also varies in size (smallest to biggest) and cost.</a:t>
            </a:r>
          </a:p>
          <a:p>
            <a:r>
              <a:rPr lang="en-US" dirty="0"/>
              <a:t>What makes this kind of arrangement work is one of the most important  principle in computer design.  The principle of locality. </a:t>
            </a:r>
            <a:r>
              <a:rPr lang="en-US" dirty="0">
                <a:cs typeface="Arial" charset="0"/>
              </a:rPr>
              <a:t>The principle of locality states that programs access a relatively small portion of the address space at  any instant of time.</a:t>
            </a:r>
            <a:endParaRPr lang="en-US" dirty="0"/>
          </a:p>
          <a:p>
            <a:endParaRPr lang="en-US" dirty="0"/>
          </a:p>
          <a:p>
            <a:r>
              <a:rPr lang="en-US" dirty="0"/>
              <a:t>The design goal is to present the user with as much memory as is available in the cheapest technology (points to the disk).</a:t>
            </a:r>
          </a:p>
          <a:p>
            <a:r>
              <a:rPr lang="en-US" dirty="0"/>
              <a:t>While by taking advantage of the principle of locality, we like to provide the user an average access speed that is very close to the speed that is offered by the fastest technology.</a:t>
            </a:r>
          </a:p>
          <a:p>
            <a:r>
              <a:rPr lang="en-US" dirty="0"/>
              <a:t>(We will go over this slide in detail in the next lectures on caches).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body" idx="1"/>
          </p:nvPr>
        </p:nvSpPr>
        <p:spPr>
          <a:xfrm>
            <a:off x="913805" y="4345214"/>
            <a:ext cx="5030391" cy="4113893"/>
          </a:xfrm>
          <a:noFill/>
          <a:ln>
            <a:noFill/>
          </a:ln>
        </p:spPr>
        <p:txBody>
          <a:bodyPr lIns="92910" tIns="45640" rIns="92910" bIns="45640"/>
          <a:lstStyle/>
          <a:p>
            <a:r>
              <a:rPr lang="en-US"/>
              <a:t>Let’s use a specific example with realistic numbers: assume we have a 1 K word (4Kbyte) direct mapped cache with block size equals to 4 bytes (1 word).</a:t>
            </a:r>
          </a:p>
          <a:p>
            <a:r>
              <a:rPr lang="en-US"/>
              <a:t>In other words, each block associated with the cache tag will have 4 bytes in it (Row 1).</a:t>
            </a:r>
          </a:p>
          <a:p>
            <a:r>
              <a:rPr lang="en-US"/>
              <a:t>With Block Size equals to 4 bytes, the 2 least significant bits of the address will be used as byte select within the cache block.</a:t>
            </a:r>
          </a:p>
          <a:p>
            <a:r>
              <a:rPr lang="en-US"/>
              <a:t>Since the cache size is 1K word, the upper 32 minus 10+2 bits, or 20 bits of the address will be stored as cache tag.</a:t>
            </a:r>
          </a:p>
          <a:p>
            <a:r>
              <a:rPr lang="en-US"/>
              <a:t>The rest of the (10) address bits in the middle, that is bit 2 through 11, will be used as Cache Index to select the proper cache entry</a:t>
            </a:r>
          </a:p>
          <a:p>
            <a:endParaRPr lang="en-US"/>
          </a:p>
          <a:p>
            <a:r>
              <a:rPr lang="en-US"/>
              <a:t>Temporal!</a:t>
            </a:r>
          </a:p>
        </p:txBody>
      </p:sp>
      <p:sp>
        <p:nvSpPr>
          <p:cNvPr id="1605635" name="Rectangle 3"/>
          <p:cNvSpPr>
            <a:spLocks noGrp="1" noRot="1" noChangeAspect="1" noChangeArrowheads="1" noTextEdit="1"/>
          </p:cNvSpPr>
          <p:nvPr>
            <p:ph type="sldImg"/>
          </p:nvPr>
        </p:nvSpPr>
        <p:spPr>
          <a:xfrm>
            <a:off x="398463" y="692150"/>
            <a:ext cx="6069012" cy="3414713"/>
          </a:xfrm>
          <a:ln cap="flat">
            <a:solidFill>
              <a:schemeClr val="tx1"/>
            </a:solidFill>
          </a:ln>
        </p:spPr>
      </p:sp>
    </p:spTree>
    <p:extLst>
      <p:ext uri="{BB962C8B-B14F-4D97-AF65-F5344CB8AC3E}">
        <p14:creationId xmlns:p14="http://schemas.microsoft.com/office/powerpoint/2010/main" val="30551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This is called a 4-way set associative cache because there are four cache entries for each cache index.  Essentially, you have four direct mapped cache working in parallel.</a:t>
            </a:r>
          </a:p>
          <a:p>
            <a:pPr eaLnBrk="1" hangingPunct="1">
              <a:spcBef>
                <a:spcPct val="0"/>
              </a:spcBef>
            </a:pPr>
            <a:r>
              <a:rPr lang="en-US"/>
              <a:t>This is how it works: the cache index selects a set from the cache. The four tags in the set are compared in parallel with the upper bits of the memory address.</a:t>
            </a:r>
          </a:p>
          <a:p>
            <a:pPr eaLnBrk="1" hangingPunct="1">
              <a:spcBef>
                <a:spcPct val="0"/>
              </a:spcBef>
            </a:pPr>
            <a:r>
              <a:rPr lang="en-US"/>
              <a:t>If no tags match the incoming address tag, we have a cache miss.</a:t>
            </a:r>
          </a:p>
          <a:p>
            <a:pPr eaLnBrk="1" hangingPunct="1">
              <a:spcBef>
                <a:spcPct val="0"/>
              </a:spcBef>
            </a:pPr>
            <a:r>
              <a:rPr lang="en-US"/>
              <a:t>Otherwise, we have a cache hit and we will select the data from the way where the tag matches occur.</a:t>
            </a:r>
          </a:p>
          <a:p>
            <a:pPr eaLnBrk="1" hangingPunct="1">
              <a:spcBef>
                <a:spcPct val="0"/>
              </a:spcBef>
            </a:pPr>
            <a:r>
              <a:rPr lang="en-US"/>
              <a:t>This is simple enough.  What is its disadvantages?</a:t>
            </a:r>
          </a:p>
          <a:p>
            <a:pPr eaLnBrk="1" hangingPunct="1">
              <a:spcBef>
                <a:spcPct val="0"/>
              </a:spcBef>
            </a:pPr>
            <a:endParaRPr lang="en-US"/>
          </a:p>
          <a:p>
            <a:pPr eaLnBrk="1" hangingPunct="1">
              <a:spcBef>
                <a:spcPct val="0"/>
              </a:spcBef>
            </a:pPr>
            <a:r>
              <a:rPr lang="en-US"/>
              <a:t>+1 = 36 min. (Y:16)</a:t>
            </a:r>
          </a:p>
        </p:txBody>
      </p:sp>
    </p:spTree>
    <p:extLst>
      <p:ext uri="{BB962C8B-B14F-4D97-AF65-F5344CB8AC3E}">
        <p14:creationId xmlns:p14="http://schemas.microsoft.com/office/powerpoint/2010/main" val="2081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For lecture</a:t>
            </a:r>
          </a:p>
          <a:p>
            <a:pPr eaLnBrk="1" hangingPunct="1">
              <a:spcBef>
                <a:spcPct val="0"/>
              </a:spcBef>
            </a:pPr>
            <a:r>
              <a:rPr lang="en-US"/>
              <a:t>In 2008, the greater size and power consumption of CAMs generally leads to 2-way and 4-way set associativity being built from standard SRAMs with comparators with 8-way and above being built using CAMs</a:t>
            </a:r>
          </a:p>
        </p:txBody>
      </p:sp>
    </p:spTree>
    <p:extLst>
      <p:ext uri="{BB962C8B-B14F-4D97-AF65-F5344CB8AC3E}">
        <p14:creationId xmlns:p14="http://schemas.microsoft.com/office/powerpoint/2010/main" val="163313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First of all, a N-way set associative cache will need N comparators instead of just one comparator (use the right side of the diagram for direct mapped cache).</a:t>
            </a:r>
          </a:p>
          <a:p>
            <a:pPr eaLnBrk="1" hangingPunct="1">
              <a:spcBef>
                <a:spcPct val="0"/>
              </a:spcBef>
            </a:pPr>
            <a:r>
              <a:rPr lang="en-US"/>
              <a:t>A N-way set associative cache will also be slower than a direct mapped cache because of this extra multiplexer delay.</a:t>
            </a:r>
          </a:p>
          <a:p>
            <a:pPr eaLnBrk="1" hangingPunct="1">
              <a:spcBef>
                <a:spcPct val="0"/>
              </a:spcBef>
            </a:pPr>
            <a:r>
              <a:rPr lang="en-US"/>
              <a:t>Finally, for a N-way set associative cache, the data will be available AFTER the hit/miss signal becomes valid because the hit/mis is needed to control the data MUX.</a:t>
            </a:r>
          </a:p>
          <a:p>
            <a:pPr eaLnBrk="1" hangingPunct="1">
              <a:spcBef>
                <a:spcPct val="0"/>
              </a:spcBef>
            </a:pPr>
            <a:r>
              <a:rPr lang="en-US"/>
              <a:t>For a direct mapped cache, that is everything before the MUX on the right or left side, the cache block will be available BEFORE the hit/miss signal (AND gate output) because the data does not have to go through the comparator.</a:t>
            </a:r>
          </a:p>
          <a:p>
            <a:pPr eaLnBrk="1" hangingPunct="1">
              <a:spcBef>
                <a:spcPct val="0"/>
              </a:spcBef>
            </a:pPr>
            <a:r>
              <a:rPr lang="en-US"/>
              <a:t>This can be an important consideration because the processor can now go ahead and use the data  without  knowing if it is a Hit or Miss.  Just assume it is a hit.</a:t>
            </a:r>
          </a:p>
          <a:p>
            <a:pPr eaLnBrk="1" hangingPunct="1">
              <a:spcBef>
                <a:spcPct val="0"/>
              </a:spcBef>
            </a:pPr>
            <a:r>
              <a:rPr lang="en-US"/>
              <a:t>Since cache hit rate is in the upper 90% range, you will be ahead of the game 90% of the time and for those 10% of the time that you  are wrong,  just make sure you can recover.</a:t>
            </a:r>
          </a:p>
          <a:p>
            <a:pPr eaLnBrk="1" hangingPunct="1">
              <a:spcBef>
                <a:spcPct val="0"/>
              </a:spcBef>
            </a:pPr>
            <a:r>
              <a:rPr lang="en-US"/>
              <a:t>You cannot play this speculation game with a N-way set-associative cache because as I said earlier, the data will not be available to you until the hit/miss signal is valid.</a:t>
            </a:r>
          </a:p>
          <a:p>
            <a:pPr eaLnBrk="1" hangingPunct="1">
              <a:spcBef>
                <a:spcPct val="0"/>
              </a:spcBef>
            </a:pPr>
            <a:endParaRPr lang="en-US"/>
          </a:p>
          <a:p>
            <a:pPr eaLnBrk="1" hangingPunct="1">
              <a:spcBef>
                <a:spcPct val="0"/>
              </a:spcBef>
            </a:pPr>
            <a:r>
              <a:rPr lang="en-US"/>
              <a:t>+2 = 38 min. (Y:18)</a:t>
            </a:r>
          </a:p>
        </p:txBody>
      </p:sp>
    </p:spTree>
    <p:extLst>
      <p:ext uri="{BB962C8B-B14F-4D97-AF65-F5344CB8AC3E}">
        <p14:creationId xmlns:p14="http://schemas.microsoft.com/office/powerpoint/2010/main" val="81255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5A70A7-E578-1540-8263-E3B3842894D8}" type="slidenum">
              <a:rPr lang="en-US"/>
              <a:pPr>
                <a:defRPr/>
              </a:pPr>
              <a:t>8</a:t>
            </a:fld>
            <a:endParaRPr lang="en-US"/>
          </a:p>
        </p:txBody>
      </p:sp>
      <p:sp>
        <p:nvSpPr>
          <p:cNvPr id="62467" name="Rectangle 2"/>
          <p:cNvSpPr>
            <a:spLocks noGrp="1" noChangeArrowheads="1"/>
          </p:cNvSpPr>
          <p:nvPr>
            <p:ph type="body" idx="1"/>
          </p:nvPr>
        </p:nvSpPr>
        <p:spPr bwMode="auto">
          <a:xfrm>
            <a:off x="914400" y="4343400"/>
            <a:ext cx="5029200" cy="4114800"/>
          </a:xfrm>
          <a:noFill/>
        </p:spPr>
        <p:txBody>
          <a:bodyPr wrap="square" lIns="90462" tIns="44438" rIns="90462" bIns="44438" numCol="1" anchor="t" anchorCtr="0" compatLnSpc="1">
            <a:prstTxWarp prst="textNoShape">
              <a:avLst/>
            </a:prstTxWarp>
          </a:bodyPr>
          <a:lstStyle/>
          <a:p>
            <a:endParaRPr lang="en-US"/>
          </a:p>
        </p:txBody>
      </p:sp>
      <p:sp>
        <p:nvSpPr>
          <p:cNvPr id="62468" name="Rectangle 3"/>
          <p:cNvSpPr>
            <a:spLocks noGrp="1" noRot="1" noChangeAspect="1" noChangeArrowheads="1" noTextEdit="1"/>
          </p:cNvSpPr>
          <p:nvPr>
            <p:ph type="sldImg"/>
          </p:nvPr>
        </p:nvSpPr>
        <p:spPr bwMode="auto">
          <a:xfrm>
            <a:off x="381000" y="685800"/>
            <a:ext cx="6096000" cy="3429000"/>
          </a:xfrm>
          <a:noFill/>
          <a:ln w="9525">
            <a:noFill/>
          </a:ln>
        </p:spPr>
      </p:sp>
    </p:spTree>
    <p:extLst>
      <p:ext uri="{BB962C8B-B14F-4D97-AF65-F5344CB8AC3E}">
        <p14:creationId xmlns:p14="http://schemas.microsoft.com/office/powerpoint/2010/main" val="1692248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C61F1880-39F3-B849-9762-40EB0B75D7A1}" type="slidenum">
              <a:rPr lang="en-US"/>
              <a:pPr/>
              <a:t>9</a:t>
            </a:fld>
            <a:endParaRPr lang="en-US"/>
          </a:p>
        </p:txBody>
      </p:sp>
      <p:sp>
        <p:nvSpPr>
          <p:cNvPr id="1543170" name="Rectangle 2"/>
          <p:cNvSpPr>
            <a:spLocks noGrp="1" noRot="1" noChangeAspect="1" noChangeArrowheads="1" noTextEdit="1"/>
          </p:cNvSpPr>
          <p:nvPr>
            <p:ph type="sldImg"/>
          </p:nvPr>
        </p:nvSpPr>
        <p:spPr>
          <a:xfrm>
            <a:off x="381000" y="685800"/>
            <a:ext cx="6096000" cy="3429000"/>
          </a:xfrm>
          <a:ln/>
        </p:spPr>
      </p:sp>
      <p:sp>
        <p:nvSpPr>
          <p:cNvPr id="15431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C9F2B93-4D39-AB48-86A6-B3C6E4B059A0}" type="datetime1">
              <a:rPr lang="en-US" smtClean="0"/>
              <a:t>10/19/17</a:t>
            </a:fld>
            <a:endParaRPr lang="en-US" dirty="0"/>
          </a:p>
        </p:txBody>
      </p:sp>
      <p:sp>
        <p:nvSpPr>
          <p:cNvPr id="5" name="Footer Placeholder 4"/>
          <p:cNvSpPr>
            <a:spLocks noGrp="1"/>
          </p:cNvSpPr>
          <p:nvPr>
            <p:ph type="ftr" sz="quarter" idx="11"/>
          </p:nvPr>
        </p:nvSpPr>
        <p:spPr/>
        <p:txBody>
          <a:bodyPr/>
          <a:lstStyle/>
          <a:p>
            <a:r>
              <a:rPr lang="en-US" dirty="0" smtClean="0"/>
              <a:t>Fall </a:t>
            </a:r>
            <a:r>
              <a:rPr lang="is-IS" dirty="0" smtClean="0"/>
              <a:t>2017</a:t>
            </a:r>
            <a:r>
              <a:rPr lang="en-US" dirty="0" smtClean="0"/>
              <a:t>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4DAC1-BE44-B048-9BC1-16DDDA0C8DA7}" type="datetime1">
              <a:rPr lang="en-US" smtClean="0"/>
              <a:t>10/19/17</a:t>
            </a:fld>
            <a:endParaRPr lang="en-US" dirty="0"/>
          </a:p>
        </p:txBody>
      </p:sp>
      <p:sp>
        <p:nvSpPr>
          <p:cNvPr id="5" name="Footer Placeholder 4"/>
          <p:cNvSpPr>
            <a:spLocks noGrp="1"/>
          </p:cNvSpPr>
          <p:nvPr>
            <p:ph type="ftr" sz="quarter" idx="11"/>
          </p:nvPr>
        </p:nvSpPr>
        <p:spPr/>
        <p:txBody>
          <a:bodyPr/>
          <a:lstStyle/>
          <a:p>
            <a:r>
              <a:rPr lang="en-US" dirty="0" smtClean="0"/>
              <a:t>Fall </a:t>
            </a:r>
            <a:r>
              <a:rPr lang="is-IS" dirty="0" smtClean="0"/>
              <a:t>2017</a:t>
            </a:r>
            <a:r>
              <a:rPr lang="en-US" dirty="0" smtClean="0"/>
              <a:t>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56EB91-00B7-E545-896B-6413BFF2450C}" type="datetime1">
              <a:rPr lang="en-US" smtClean="0"/>
              <a:t>10/19/17</a:t>
            </a:fld>
            <a:endParaRPr lang="en-US" dirty="0"/>
          </a:p>
        </p:txBody>
      </p:sp>
      <p:sp>
        <p:nvSpPr>
          <p:cNvPr id="5" name="Footer Placeholder 4"/>
          <p:cNvSpPr>
            <a:spLocks noGrp="1"/>
          </p:cNvSpPr>
          <p:nvPr>
            <p:ph type="ftr" sz="quarter" idx="11"/>
          </p:nvPr>
        </p:nvSpPr>
        <p:spPr/>
        <p:txBody>
          <a:bodyPr/>
          <a:lstStyle/>
          <a:p>
            <a:r>
              <a:rPr lang="en-US" dirty="0" smtClean="0"/>
              <a:t>Fall </a:t>
            </a:r>
            <a:r>
              <a:rPr lang="is-IS" dirty="0" smtClean="0"/>
              <a:t>2017</a:t>
            </a:r>
            <a:r>
              <a:rPr lang="en-US" dirty="0" smtClean="0"/>
              <a:t>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0" y="152401"/>
            <a:ext cx="7636933" cy="474663"/>
          </a:xfrm>
        </p:spPr>
        <p:txBody>
          <a:bodyPr/>
          <a:lstStyle/>
          <a:p>
            <a:r>
              <a:rPr lang="en-US"/>
              <a:t>Click to edit Master title style</a:t>
            </a:r>
          </a:p>
        </p:txBody>
      </p:sp>
      <p:sp>
        <p:nvSpPr>
          <p:cNvPr id="3" name="Text Placeholder 2"/>
          <p:cNvSpPr>
            <a:spLocks noGrp="1"/>
          </p:cNvSpPr>
          <p:nvPr>
            <p:ph type="body" sz="half" idx="1"/>
          </p:nvPr>
        </p:nvSpPr>
        <p:spPr>
          <a:xfrm>
            <a:off x="914400" y="1143001"/>
            <a:ext cx="51308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48400" y="1143000"/>
            <a:ext cx="51308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48400" y="2287589"/>
            <a:ext cx="51308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304800"/>
            <a:ext cx="10871200" cy="42227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711200" y="914400"/>
            <a:ext cx="10871200" cy="2393950"/>
          </a:xfrm>
        </p:spPr>
        <p:txBody>
          <a:bodyPr/>
          <a:lstStyle/>
          <a:p>
            <a:pPr lvl="0"/>
            <a:endParaRPr lang="en-US"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4C3A35-71AF-2941-8129-F4C060A443F0}" type="datetime1">
              <a:rPr lang="en-US" smtClean="0"/>
              <a:t>10/19/17</a:t>
            </a:fld>
            <a:endParaRPr lang="en-US" dirty="0"/>
          </a:p>
        </p:txBody>
      </p:sp>
      <p:sp>
        <p:nvSpPr>
          <p:cNvPr id="5" name="Footer Placeholder 4"/>
          <p:cNvSpPr>
            <a:spLocks noGrp="1"/>
          </p:cNvSpPr>
          <p:nvPr>
            <p:ph type="ftr" sz="quarter" idx="11"/>
          </p:nvPr>
        </p:nvSpPr>
        <p:spPr/>
        <p:txBody>
          <a:bodyPr/>
          <a:lstStyle/>
          <a:p>
            <a:r>
              <a:rPr lang="en-US" dirty="0" smtClean="0"/>
              <a:t>Fall </a:t>
            </a:r>
            <a:r>
              <a:rPr lang="is-IS" dirty="0" smtClean="0"/>
              <a:t>2017</a:t>
            </a:r>
            <a:r>
              <a:rPr lang="en-US" dirty="0" smtClean="0"/>
              <a:t>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7648B-07AF-6747-B179-2E2C4999D6E7}" type="datetime1">
              <a:rPr lang="en-US" smtClean="0"/>
              <a:t>10/19/17</a:t>
            </a:fld>
            <a:endParaRPr lang="en-US" dirty="0"/>
          </a:p>
        </p:txBody>
      </p:sp>
      <p:sp>
        <p:nvSpPr>
          <p:cNvPr id="5" name="Footer Placeholder 4"/>
          <p:cNvSpPr>
            <a:spLocks noGrp="1"/>
          </p:cNvSpPr>
          <p:nvPr>
            <p:ph type="ftr" sz="quarter" idx="11"/>
          </p:nvPr>
        </p:nvSpPr>
        <p:spPr/>
        <p:txBody>
          <a:bodyPr/>
          <a:lstStyle/>
          <a:p>
            <a:r>
              <a:rPr lang="en-US" dirty="0" smtClean="0"/>
              <a:t>Fall </a:t>
            </a:r>
            <a:r>
              <a:rPr lang="is-IS" dirty="0" smtClean="0"/>
              <a:t>2017</a:t>
            </a:r>
            <a:r>
              <a:rPr lang="en-US" dirty="0" smtClean="0"/>
              <a:t> -- Lecture #22</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BD3C22-1255-7648-9FCD-1C9812662B45}" type="datetime1">
              <a:rPr lang="en-US" smtClean="0"/>
              <a:t>10/19/17</a:t>
            </a:fld>
            <a:endParaRPr lang="en-US" dirty="0"/>
          </a:p>
        </p:txBody>
      </p:sp>
      <p:sp>
        <p:nvSpPr>
          <p:cNvPr id="6" name="Footer Placeholder 5"/>
          <p:cNvSpPr>
            <a:spLocks noGrp="1"/>
          </p:cNvSpPr>
          <p:nvPr>
            <p:ph type="ftr" sz="quarter" idx="11"/>
          </p:nvPr>
        </p:nvSpPr>
        <p:spPr/>
        <p:txBody>
          <a:bodyPr/>
          <a:lstStyle/>
          <a:p>
            <a:r>
              <a:rPr lang="en-US" dirty="0" smtClean="0"/>
              <a:t>Fall </a:t>
            </a:r>
            <a:r>
              <a:rPr lang="is-IS" dirty="0" smtClean="0"/>
              <a:t>2017</a:t>
            </a:r>
            <a:r>
              <a:rPr lang="en-US" dirty="0" smtClean="0"/>
              <a:t>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8D7FCF-02FA-5E49-AEF6-FB02EB47A452}" type="datetime1">
              <a:rPr lang="en-US" smtClean="0"/>
              <a:t>10/19/17</a:t>
            </a:fld>
            <a:endParaRPr lang="en-US" dirty="0"/>
          </a:p>
        </p:txBody>
      </p:sp>
      <p:sp>
        <p:nvSpPr>
          <p:cNvPr id="8" name="Footer Placeholder 7"/>
          <p:cNvSpPr>
            <a:spLocks noGrp="1"/>
          </p:cNvSpPr>
          <p:nvPr>
            <p:ph type="ftr" sz="quarter" idx="11"/>
          </p:nvPr>
        </p:nvSpPr>
        <p:spPr/>
        <p:txBody>
          <a:bodyPr/>
          <a:lstStyle/>
          <a:p>
            <a:r>
              <a:rPr lang="en-US" dirty="0" smtClean="0"/>
              <a:t>Fall </a:t>
            </a:r>
            <a:r>
              <a:rPr lang="is-IS" dirty="0" smtClean="0"/>
              <a:t>2017</a:t>
            </a:r>
            <a:r>
              <a:rPr lang="en-US" dirty="0" smtClean="0"/>
              <a:t> -- Lecture #22</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D5917D-518C-4E4E-82AF-836D19333D3E}" type="datetime1">
              <a:rPr lang="en-US" smtClean="0"/>
              <a:t>10/19/17</a:t>
            </a:fld>
            <a:endParaRPr lang="en-US" dirty="0"/>
          </a:p>
        </p:txBody>
      </p:sp>
      <p:sp>
        <p:nvSpPr>
          <p:cNvPr id="4" name="Footer Placeholder 3"/>
          <p:cNvSpPr>
            <a:spLocks noGrp="1"/>
          </p:cNvSpPr>
          <p:nvPr>
            <p:ph type="ftr" sz="quarter" idx="11"/>
          </p:nvPr>
        </p:nvSpPr>
        <p:spPr/>
        <p:txBody>
          <a:bodyPr/>
          <a:lstStyle/>
          <a:p>
            <a:r>
              <a:rPr lang="en-US" dirty="0" smtClean="0"/>
              <a:t>Fall </a:t>
            </a:r>
            <a:r>
              <a:rPr lang="is-IS" dirty="0" smtClean="0"/>
              <a:t>2017</a:t>
            </a:r>
            <a:r>
              <a:rPr lang="en-US" dirty="0" smtClean="0"/>
              <a:t> -- Lecture #22</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26585-0EA5-6246-A9FA-8A155AB2F104}" type="datetime1">
              <a:rPr lang="en-US" smtClean="0"/>
              <a:t>10/19/17</a:t>
            </a:fld>
            <a:endParaRPr lang="en-US" dirty="0"/>
          </a:p>
        </p:txBody>
      </p:sp>
      <p:sp>
        <p:nvSpPr>
          <p:cNvPr id="3" name="Footer Placeholder 2"/>
          <p:cNvSpPr>
            <a:spLocks noGrp="1"/>
          </p:cNvSpPr>
          <p:nvPr>
            <p:ph type="ftr" sz="quarter" idx="11"/>
          </p:nvPr>
        </p:nvSpPr>
        <p:spPr/>
        <p:txBody>
          <a:bodyPr/>
          <a:lstStyle/>
          <a:p>
            <a:r>
              <a:rPr lang="en-US" dirty="0" smtClean="0"/>
              <a:t>Fall </a:t>
            </a:r>
            <a:r>
              <a:rPr lang="is-IS" dirty="0" smtClean="0"/>
              <a:t>2017</a:t>
            </a:r>
            <a:r>
              <a:rPr lang="en-US" dirty="0" smtClean="0"/>
              <a:t> -- Lecture #22</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BDE21-E6F4-3449-8B2F-E98949F51F8C}" type="datetime1">
              <a:rPr lang="en-US" smtClean="0"/>
              <a:t>10/19/17</a:t>
            </a:fld>
            <a:endParaRPr lang="en-US" dirty="0"/>
          </a:p>
        </p:txBody>
      </p:sp>
      <p:sp>
        <p:nvSpPr>
          <p:cNvPr id="6" name="Footer Placeholder 5"/>
          <p:cNvSpPr>
            <a:spLocks noGrp="1"/>
          </p:cNvSpPr>
          <p:nvPr>
            <p:ph type="ftr" sz="quarter" idx="11"/>
          </p:nvPr>
        </p:nvSpPr>
        <p:spPr/>
        <p:txBody>
          <a:bodyPr/>
          <a:lstStyle/>
          <a:p>
            <a:r>
              <a:rPr lang="en-US" dirty="0" smtClean="0"/>
              <a:t>Fall </a:t>
            </a:r>
            <a:r>
              <a:rPr lang="is-IS" dirty="0" smtClean="0"/>
              <a:t>2017</a:t>
            </a:r>
            <a:r>
              <a:rPr lang="en-US" dirty="0" smtClean="0"/>
              <a:t>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DCBC0-23F2-5B4E-A135-42DBDAC36DDF}" type="datetime1">
              <a:rPr lang="en-US" smtClean="0"/>
              <a:t>10/19/17</a:t>
            </a:fld>
            <a:endParaRPr lang="en-US" dirty="0"/>
          </a:p>
        </p:txBody>
      </p:sp>
      <p:sp>
        <p:nvSpPr>
          <p:cNvPr id="6" name="Footer Placeholder 5"/>
          <p:cNvSpPr>
            <a:spLocks noGrp="1"/>
          </p:cNvSpPr>
          <p:nvPr>
            <p:ph type="ftr" sz="quarter" idx="11"/>
          </p:nvPr>
        </p:nvSpPr>
        <p:spPr/>
        <p:txBody>
          <a:bodyPr/>
          <a:lstStyle/>
          <a:p>
            <a:r>
              <a:rPr lang="en-US" dirty="0" smtClean="0"/>
              <a:t>Fall </a:t>
            </a:r>
            <a:r>
              <a:rPr lang="is-IS" dirty="0" smtClean="0"/>
              <a:t>2017</a:t>
            </a:r>
            <a:r>
              <a:rPr lang="en-US" dirty="0" smtClean="0"/>
              <a:t> -- Lecture #22</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EFAF7-0BD5-5D48-8229-9FA0350637FF}" type="datetime1">
              <a:rPr lang="en-US" smtClean="0"/>
              <a:t>10/19/17</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Fall </a:t>
            </a:r>
            <a:r>
              <a:rPr lang="is-IS" dirty="0" smtClean="0"/>
              <a:t>2017</a:t>
            </a:r>
            <a:r>
              <a:rPr lang="en-US" dirty="0" smtClean="0"/>
              <a:t> -- Lecture #22</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oleObject" Target="../embeddings/oleObject1.bin"/><Relationship Id="rId6" Type="http://schemas.openxmlformats.org/officeDocument/2006/relationships/image" Target="../media/image1.png"/><Relationship Id="rId7" Type="http://schemas.openxmlformats.org/officeDocument/2006/relationships/image" Target="../media/image3.jpeg"/><Relationship Id="rId8" Type="http://schemas.openxmlformats.org/officeDocument/2006/relationships/image" Target="../media/image4.png"/><Relationship Id="rId9"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eaLnBrk="1" hangingPunct="1">
              <a:defRPr/>
            </a:pPr>
            <a:r>
              <a:rPr lang="en-US" sz="4000" dirty="0">
                <a:latin typeface="Calibri" charset="0"/>
                <a:ea typeface="ＭＳ Ｐゴシック" charset="0"/>
                <a:cs typeface="ＭＳ Ｐゴシック" charset="0"/>
              </a:rPr>
              <a:t>CS 61C: Great Ideas in Computer Architecture (Machine Structures)</a:t>
            </a:r>
            <a:br>
              <a:rPr lang="en-US" sz="4000" dirty="0">
                <a:latin typeface="Calibri" charset="0"/>
                <a:ea typeface="ＭＳ Ｐゴシック" charset="0"/>
                <a:cs typeface="ＭＳ Ｐゴシック" charset="0"/>
              </a:rPr>
            </a:br>
            <a:r>
              <a:rPr lang="en-US" sz="4000" dirty="0">
                <a:latin typeface="Calibri" charset="0"/>
                <a:ea typeface="ＭＳ Ｐゴシック" charset="0"/>
                <a:cs typeface="ＭＳ Ｐゴシック" charset="0"/>
              </a:rPr>
              <a:t>Caches Part 3</a:t>
            </a:r>
            <a:endParaRPr lang="en-US" sz="4000" i="1" dirty="0">
              <a:latin typeface="Calibri" charset="0"/>
              <a:ea typeface="ＭＳ Ｐゴシック" charset="0"/>
              <a:cs typeface="ＭＳ Ｐゴシック" charset="0"/>
            </a:endParaRPr>
          </a:p>
        </p:txBody>
      </p:sp>
      <p:sp>
        <p:nvSpPr>
          <p:cNvPr id="3" name="Subtitle 2"/>
          <p:cNvSpPr>
            <a:spLocks noGrp="1"/>
          </p:cNvSpPr>
          <p:nvPr>
            <p:ph type="subTitle" idx="1"/>
          </p:nvPr>
        </p:nvSpPr>
        <p:spPr/>
        <p:txBody>
          <a:bodyPr rtlCol="0">
            <a:normAutofit/>
          </a:bodyPr>
          <a:lstStyle/>
          <a:p>
            <a:r>
              <a:rPr lang="en-US" dirty="0"/>
              <a:t>Instructors:</a:t>
            </a:r>
          </a:p>
          <a:p>
            <a:r>
              <a:rPr lang="en-US" dirty="0" err="1" smtClean="0"/>
              <a:t>Krste</a:t>
            </a:r>
            <a:r>
              <a:rPr lang="en-US" dirty="0" smtClean="0"/>
              <a:t> </a:t>
            </a:r>
            <a:r>
              <a:rPr lang="en-US" dirty="0" err="1" smtClean="0"/>
              <a:t>Asanović</a:t>
            </a:r>
            <a:r>
              <a:rPr lang="en-US" dirty="0" smtClean="0"/>
              <a:t> &amp; Randy H. Katz</a:t>
            </a:r>
            <a:endParaRPr lang="en-US" dirty="0"/>
          </a:p>
          <a:p>
            <a:pPr>
              <a:defRPr/>
            </a:pPr>
            <a:r>
              <a:rPr lang="en-US" dirty="0" smtClean="0">
                <a:ea typeface="+mn-ea"/>
                <a:cs typeface="+mn-cs"/>
              </a:rPr>
              <a:t>http://</a:t>
            </a:r>
            <a:r>
              <a:rPr lang="en-US" dirty="0" err="1" smtClean="0">
                <a:ea typeface="+mn-ea"/>
                <a:cs typeface="+mn-cs"/>
              </a:rPr>
              <a:t>inst.eecs.berkeley.edu</a:t>
            </a:r>
            <a:r>
              <a:rPr lang="en-US" dirty="0" smtClean="0">
                <a:ea typeface="+mn-ea"/>
                <a:cs typeface="+mn-cs"/>
              </a:rPr>
              <a:t>/~cs61c/</a:t>
            </a:r>
          </a:p>
        </p:txBody>
      </p:sp>
      <p:sp>
        <p:nvSpPr>
          <p:cNvPr id="6"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a:t>
            </a:fld>
            <a:endParaRPr lang="en-US"/>
          </a:p>
        </p:txBody>
      </p:sp>
      <p:sp>
        <p:nvSpPr>
          <p:cNvPr id="4" name="Date Placeholder 3"/>
          <p:cNvSpPr txBox="1">
            <a:spLocks/>
          </p:cNvSpPr>
          <p:nvPr/>
        </p:nvSpPr>
        <p:spPr>
          <a:xfrm>
            <a:off x="795329"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5"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Tree>
    <p:extLst>
      <p:ext uri="{BB962C8B-B14F-4D97-AF65-F5344CB8AC3E}">
        <p14:creationId xmlns:p14="http://schemas.microsoft.com/office/powerpoint/2010/main" val="262215527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f05-30-P374493"/>
          <p:cNvPicPr>
            <a:picLocks noChangeAspect="1" noChangeArrowheads="1"/>
          </p:cNvPicPr>
          <p:nvPr/>
        </p:nvPicPr>
        <p:blipFill>
          <a:blip r:embed="rId3"/>
          <a:srcRect/>
          <a:stretch>
            <a:fillRect/>
          </a:stretch>
        </p:blipFill>
        <p:spPr bwMode="auto">
          <a:xfrm>
            <a:off x="2720976" y="1490663"/>
            <a:ext cx="6488113" cy="4487862"/>
          </a:xfrm>
          <a:prstGeom prst="rect">
            <a:avLst/>
          </a:prstGeom>
          <a:noFill/>
          <a:ln w="9525">
            <a:noFill/>
            <a:miter lim="800000"/>
            <a:headEnd/>
            <a:tailEnd/>
          </a:ln>
        </p:spPr>
      </p:pic>
      <p:sp>
        <p:nvSpPr>
          <p:cNvPr id="1702914" name="Rectangle 2"/>
          <p:cNvSpPr>
            <a:spLocks noGrp="1" noChangeArrowheads="1"/>
          </p:cNvSpPr>
          <p:nvPr>
            <p:ph type="title"/>
          </p:nvPr>
        </p:nvSpPr>
        <p:spPr>
          <a:xfrm>
            <a:off x="1743081" y="-96838"/>
            <a:ext cx="8924925" cy="1143001"/>
          </a:xfrm>
        </p:spPr>
        <p:txBody>
          <a:bodyPr rtlCol="0">
            <a:normAutofit fontScale="90000"/>
          </a:bodyPr>
          <a:lstStyle/>
          <a:p>
            <a:pPr>
              <a:defRPr/>
            </a:pPr>
            <a:r>
              <a:rPr lang="en-US" smtClean="0">
                <a:ea typeface="+mj-ea"/>
                <a:cs typeface="+mj-cs"/>
              </a:rPr>
              <a:t>Review: Benefits </a:t>
            </a:r>
            <a:r>
              <a:rPr lang="en-US" dirty="0">
                <a:ea typeface="+mj-ea"/>
                <a:cs typeface="+mj-cs"/>
              </a:rPr>
              <a:t>of </a:t>
            </a:r>
            <a:r>
              <a:rPr lang="en-US" dirty="0" smtClean="0">
                <a:ea typeface="+mj-ea"/>
                <a:cs typeface="+mj-cs"/>
              </a:rPr>
              <a:t>Set-Associative </a:t>
            </a:r>
            <a:r>
              <a:rPr lang="en-US" dirty="0">
                <a:ea typeface="+mj-ea"/>
                <a:cs typeface="+mj-cs"/>
              </a:rPr>
              <a:t>Caches</a:t>
            </a:r>
          </a:p>
        </p:txBody>
      </p:sp>
      <p:sp>
        <p:nvSpPr>
          <p:cNvPr id="1702915" name="Rectangle 3"/>
          <p:cNvSpPr>
            <a:spLocks noGrp="1" noChangeArrowheads="1"/>
          </p:cNvSpPr>
          <p:nvPr>
            <p:ph idx="1"/>
          </p:nvPr>
        </p:nvSpPr>
        <p:spPr>
          <a:xfrm>
            <a:off x="617621" y="990605"/>
            <a:ext cx="10956758" cy="4525962"/>
          </a:xfrm>
        </p:spPr>
        <p:txBody>
          <a:bodyPr>
            <a:normAutofit/>
          </a:bodyPr>
          <a:lstStyle/>
          <a:p>
            <a:pPr eaLnBrk="1" hangingPunct="1"/>
            <a:r>
              <a:rPr lang="en-US" sz="2400" dirty="0"/>
              <a:t>Choice of DM $ </a:t>
            </a:r>
            <a:r>
              <a:rPr lang="en-US" sz="2400" dirty="0" smtClean="0"/>
              <a:t>vs. SA </a:t>
            </a:r>
            <a:r>
              <a:rPr lang="en-US" sz="2400" dirty="0"/>
              <a:t>$ depends on </a:t>
            </a:r>
            <a:r>
              <a:rPr lang="en-US" sz="2400" dirty="0" smtClean="0"/>
              <a:t>cost </a:t>
            </a:r>
            <a:r>
              <a:rPr lang="en-US" sz="2400" dirty="0"/>
              <a:t>of a miss </a:t>
            </a:r>
            <a:r>
              <a:rPr lang="en-US" sz="2400" dirty="0" smtClean="0"/>
              <a:t>vs. cost </a:t>
            </a:r>
            <a:r>
              <a:rPr lang="en-US" sz="2400" dirty="0"/>
              <a:t>of implementation</a:t>
            </a:r>
          </a:p>
        </p:txBody>
      </p:sp>
      <p:sp>
        <p:nvSpPr>
          <p:cNvPr id="1702944" name="Rectangle 32"/>
          <p:cNvSpPr>
            <a:spLocks noChangeArrowheads="1"/>
          </p:cNvSpPr>
          <p:nvPr/>
        </p:nvSpPr>
        <p:spPr bwMode="auto">
          <a:xfrm>
            <a:off x="617621" y="6011868"/>
            <a:ext cx="10956758" cy="420628"/>
          </a:xfrm>
          <a:prstGeom prst="rect">
            <a:avLst/>
          </a:prstGeom>
          <a:solidFill>
            <a:schemeClr val="bg1"/>
          </a:solidFill>
          <a:ln w="12700">
            <a:noFill/>
            <a:miter lim="800000"/>
            <a:headEnd/>
            <a:tailEnd/>
          </a:ln>
        </p:spPr>
        <p:txBody>
          <a:bodyPr wrap="square" lIns="63500" tIns="25400" rIns="63500" bIns="25400">
            <a:prstTxWarp prst="textNoShape">
              <a:avLst/>
            </a:prstTxWarp>
            <a:spAutoFit/>
          </a:bodyPr>
          <a:lstStyle/>
          <a:p>
            <a:pPr marL="287338" indent="-287338">
              <a:spcBef>
                <a:spcPct val="30000"/>
              </a:spcBef>
              <a:buSzPct val="100000"/>
              <a:buFont typeface="Arial" charset="0"/>
              <a:buChar char="•"/>
            </a:pPr>
            <a:r>
              <a:rPr lang="en-US" sz="2400" dirty="0">
                <a:latin typeface="Calibri" charset="0"/>
              </a:rPr>
              <a:t>Largest gains are in going from direct mapped to </a:t>
            </a:r>
            <a:r>
              <a:rPr lang="en-US" sz="2400">
                <a:latin typeface="Calibri" charset="0"/>
              </a:rPr>
              <a:t>2-way </a:t>
            </a:r>
            <a:r>
              <a:rPr lang="en-US" sz="2400" smtClean="0">
                <a:latin typeface="Calibri" charset="0"/>
              </a:rPr>
              <a:t>(</a:t>
            </a:r>
            <a:r>
              <a:rPr lang="en-US" sz="2400" dirty="0">
                <a:latin typeface="Calibri" charset="0"/>
              </a:rPr>
              <a:t>20%+ reduction in miss rate)</a:t>
            </a:r>
          </a:p>
        </p:txBody>
      </p:sp>
      <p:sp>
        <p:nvSpPr>
          <p:cNvPr id="7" name="Date Placeholder 3"/>
          <p:cNvSpPr txBox="1">
            <a:spLocks/>
          </p:cNvSpPr>
          <p:nvPr/>
        </p:nvSpPr>
        <p:spPr>
          <a:xfrm>
            <a:off x="61762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16</a:t>
            </a:r>
            <a:endParaRPr lang="en-US" dirty="0"/>
          </a:p>
        </p:txBody>
      </p:sp>
      <p:sp>
        <p:nvSpPr>
          <p:cNvPr id="9" name="Slide Number Placeholder 5"/>
          <p:cNvSpPr>
            <a:spLocks noGrp="1"/>
          </p:cNvSpPr>
          <p:nvPr>
            <p:ph type="sldNum" sz="quarter" idx="4294967295"/>
          </p:nvPr>
        </p:nvSpPr>
        <p:spPr>
          <a:xfrm>
            <a:off x="9440779"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10</a:t>
            </a:fld>
            <a:endParaRPr lang="en-US"/>
          </a:p>
        </p:txBody>
      </p:sp>
    </p:spTree>
    <p:extLst>
      <p:ext uri="{BB962C8B-B14F-4D97-AF65-F5344CB8AC3E}">
        <p14:creationId xmlns:p14="http://schemas.microsoft.com/office/powerpoint/2010/main" val="1286765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29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29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Average Memory Access Time (AMAT)</a:t>
            </a:r>
            <a:endParaRPr lang="en-US" dirty="0"/>
          </a:p>
        </p:txBody>
      </p:sp>
      <p:sp>
        <p:nvSpPr>
          <p:cNvPr id="3" name="Content Placeholder 2"/>
          <p:cNvSpPr>
            <a:spLocks noGrp="1"/>
          </p:cNvSpPr>
          <p:nvPr>
            <p:ph idx="1"/>
          </p:nvPr>
        </p:nvSpPr>
        <p:spPr>
          <a:xfrm>
            <a:off x="609600" y="1388532"/>
            <a:ext cx="10972800" cy="3120448"/>
          </a:xfrm>
        </p:spPr>
        <p:txBody>
          <a:bodyPr>
            <a:normAutofit/>
          </a:bodyPr>
          <a:lstStyle/>
          <a:p>
            <a:pPr>
              <a:spcBef>
                <a:spcPts val="600"/>
              </a:spcBef>
            </a:pPr>
            <a:r>
              <a:rPr lang="en-US" dirty="0" smtClean="0"/>
              <a:t>Average Memory Access Time (AMAT) is the average time to access memory considering both hits and misses in the cache</a:t>
            </a:r>
          </a:p>
          <a:p>
            <a:pPr marL="287338" lvl="1" indent="-287338">
              <a:spcBef>
                <a:spcPts val="600"/>
              </a:spcBef>
              <a:buNone/>
            </a:pPr>
            <a:r>
              <a:rPr lang="en-US" sz="3613" dirty="0">
                <a:solidFill>
                  <a:srgbClr val="FF0000"/>
                </a:solidFill>
              </a:rPr>
              <a:t>AMAT =  	Time for a hit  </a:t>
            </a:r>
            <a:r>
              <a:rPr lang="en-US" sz="3613" dirty="0" smtClean="0">
                <a:solidFill>
                  <a:srgbClr val="FF0000"/>
                </a:solidFill>
              </a:rPr>
              <a:t>+  </a:t>
            </a:r>
            <a:r>
              <a:rPr lang="en-US" sz="3613" dirty="0">
                <a:solidFill>
                  <a:srgbClr val="FF0000"/>
                </a:solidFill>
              </a:rPr>
              <a:t>Miss rate × Miss penalty</a:t>
            </a:r>
            <a:endParaRPr lang="en-US" dirty="0" smtClean="0">
              <a:solidFill>
                <a:schemeClr val="accent2"/>
              </a:solidFill>
            </a:endParaRPr>
          </a:p>
          <a:p>
            <a:pPr>
              <a:spcBef>
                <a:spcPts val="600"/>
              </a:spcBef>
            </a:pPr>
            <a:endParaRPr lang="en-US" dirty="0" smtClean="0"/>
          </a:p>
          <a:p>
            <a:pPr>
              <a:spcBef>
                <a:spcPts val="600"/>
              </a:spcBef>
              <a:buNone/>
            </a:pPr>
            <a:endParaRPr lang="en-US" dirty="0" smtClean="0"/>
          </a:p>
        </p:txBody>
      </p:sp>
      <p:sp>
        <p:nvSpPr>
          <p:cNvPr id="6"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8" name="Slide Number Placeholder 5"/>
          <p:cNvSpPr>
            <a:spLocks noGrp="1"/>
          </p:cNvSpPr>
          <p:nvPr>
            <p:ph type="sldNum" sz="quarter" idx="4294967295"/>
          </p:nvPr>
        </p:nvSpPr>
        <p:spPr>
          <a:xfrm>
            <a:off x="9448797"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11</a:t>
            </a:fld>
            <a:endParaRPr lang="en-US"/>
          </a:p>
        </p:txBody>
      </p:sp>
      <p:sp>
        <p:nvSpPr>
          <p:cNvPr id="4" name="TextBox 3"/>
          <p:cNvSpPr txBox="1"/>
          <p:nvPr/>
        </p:nvSpPr>
        <p:spPr>
          <a:xfrm>
            <a:off x="2352292" y="4473058"/>
            <a:ext cx="7378530" cy="1107996"/>
          </a:xfrm>
          <a:prstGeom prst="rect">
            <a:avLst/>
          </a:prstGeom>
          <a:noFill/>
        </p:spPr>
        <p:txBody>
          <a:bodyPr wrap="none" rtlCol="0">
            <a:spAutoFit/>
          </a:bodyPr>
          <a:lstStyle/>
          <a:p>
            <a:r>
              <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Important Equation!</a:t>
            </a:r>
          </a:p>
        </p:txBody>
      </p:sp>
    </p:spTree>
    <p:extLst>
      <p:ext uri="{BB962C8B-B14F-4D97-AF65-F5344CB8AC3E}">
        <p14:creationId xmlns:p14="http://schemas.microsoft.com/office/powerpoint/2010/main" val="10561439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Understanding </a:t>
            </a:r>
            <a:r>
              <a:rPr lang="en-US" dirty="0"/>
              <a:t>Cache </a:t>
            </a:r>
            <a:r>
              <a:rPr lang="en-US" dirty="0" smtClean="0"/>
              <a:t>Misses</a:t>
            </a:r>
            <a:endParaRPr lang="en-US" dirty="0"/>
          </a:p>
          <a:p>
            <a:r>
              <a:rPr lang="en-US" dirty="0"/>
              <a:t>Increasing Cache Performance</a:t>
            </a:r>
          </a:p>
          <a:p>
            <a:r>
              <a:rPr lang="en-US" dirty="0"/>
              <a:t>Performance of multi-level Caches (L1,L2, </a:t>
            </a:r>
            <a:r>
              <a:rPr lang="is-IS" dirty="0"/>
              <a:t>…)</a:t>
            </a:r>
            <a:endParaRPr lang="en-US" dirty="0"/>
          </a:p>
          <a:p>
            <a:r>
              <a:rPr lang="en-US" dirty="0"/>
              <a:t>Real world example caches</a:t>
            </a:r>
          </a:p>
          <a:p>
            <a:r>
              <a:rPr lang="en-US" dirty="0" smtClean="0"/>
              <a:t>And in Conclusion </a:t>
            </a:r>
            <a:r>
              <a:rPr lang="is-IS" dirty="0" smtClean="0"/>
              <a:t>…</a:t>
            </a:r>
            <a:endParaRPr lang="en-US" dirty="0" smtClean="0"/>
          </a:p>
          <a:p>
            <a:endParaRPr lang="en-US" dirty="0"/>
          </a:p>
        </p:txBody>
      </p:sp>
      <p:sp>
        <p:nvSpPr>
          <p:cNvPr id="8" name="Date Placeholder 3"/>
          <p:cNvSpPr txBox="1">
            <a:spLocks/>
          </p:cNvSpPr>
          <p:nvPr/>
        </p:nvSpPr>
        <p:spPr>
          <a:xfrm>
            <a:off x="580104"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10" name="Slide Number Placeholder 5"/>
          <p:cNvSpPr>
            <a:spLocks noGrp="1"/>
          </p:cNvSpPr>
          <p:nvPr>
            <p:ph type="sldNum" sz="quarter" idx="4294967295"/>
          </p:nvPr>
        </p:nvSpPr>
        <p:spPr>
          <a:xfrm>
            <a:off x="9566787"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12</a:t>
            </a:fld>
            <a:endParaRPr lang="en-US"/>
          </a:p>
        </p:txBody>
      </p:sp>
    </p:spTree>
    <p:extLst>
      <p:ext uri="{BB962C8B-B14F-4D97-AF65-F5344CB8AC3E}">
        <p14:creationId xmlns:p14="http://schemas.microsoft.com/office/powerpoint/2010/main" val="345400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Understanding </a:t>
            </a:r>
            <a:r>
              <a:rPr lang="en-US" dirty="0"/>
              <a:t>Cache </a:t>
            </a:r>
            <a:r>
              <a:rPr lang="en-US" dirty="0" smtClean="0"/>
              <a:t>Misses</a:t>
            </a:r>
            <a:endParaRPr lang="en-US" dirty="0"/>
          </a:p>
          <a:p>
            <a:r>
              <a:rPr lang="en-US" dirty="0">
                <a:solidFill>
                  <a:schemeClr val="bg1">
                    <a:lumMod val="85000"/>
                  </a:schemeClr>
                </a:solidFill>
              </a:rPr>
              <a:t>Increasing Cache Performance</a:t>
            </a:r>
          </a:p>
          <a:p>
            <a:r>
              <a:rPr lang="en-US" dirty="0">
                <a:solidFill>
                  <a:schemeClr val="bg1">
                    <a:lumMod val="85000"/>
                  </a:schemeClr>
                </a:solidFill>
              </a:rPr>
              <a:t>Performance of multi-level Caches (L1,L2, </a:t>
            </a:r>
            <a:r>
              <a:rPr lang="is-IS" dirty="0">
                <a:solidFill>
                  <a:schemeClr val="bg1">
                    <a:lumMod val="85000"/>
                  </a:schemeClr>
                </a:solidFill>
              </a:rPr>
              <a:t>…)</a:t>
            </a:r>
            <a:endParaRPr lang="en-US" dirty="0">
              <a:solidFill>
                <a:schemeClr val="bg1">
                  <a:lumMod val="85000"/>
                </a:schemeClr>
              </a:solidFill>
            </a:endParaRPr>
          </a:p>
          <a:p>
            <a:r>
              <a:rPr lang="en-US" dirty="0">
                <a:solidFill>
                  <a:schemeClr val="bg1">
                    <a:lumMod val="85000"/>
                  </a:schemeClr>
                </a:solidFill>
              </a:rPr>
              <a:t>Real world example caches</a:t>
            </a:r>
          </a:p>
          <a:p>
            <a:r>
              <a:rPr lang="en-US" dirty="0" smtClean="0">
                <a:solidFill>
                  <a:schemeClr val="bg1">
                    <a:lumMod val="85000"/>
                  </a:schemeClr>
                </a:solidFill>
              </a:rPr>
              <a:t>And in Conclusion </a:t>
            </a:r>
            <a:r>
              <a:rPr lang="is-IS" dirty="0" smtClean="0">
                <a:solidFill>
                  <a:schemeClr val="bg1">
                    <a:lumMod val="85000"/>
                  </a:schemeClr>
                </a:solidFill>
              </a:rPr>
              <a:t>…</a:t>
            </a:r>
            <a:endParaRPr lang="en-US" dirty="0" smtClean="0">
              <a:solidFill>
                <a:schemeClr val="bg1">
                  <a:lumMod val="85000"/>
                </a:schemeClr>
              </a:solidFill>
            </a:endParaRPr>
          </a:p>
          <a:p>
            <a:endParaRPr lang="en-US" dirty="0"/>
          </a:p>
        </p:txBody>
      </p:sp>
      <p:sp>
        <p:nvSpPr>
          <p:cNvPr id="8"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10" name="Slide Number Placeholder 5"/>
          <p:cNvSpPr>
            <a:spLocks noGrp="1"/>
          </p:cNvSpPr>
          <p:nvPr>
            <p:ph type="sldNum" sz="quarter" idx="4294967295"/>
          </p:nvPr>
        </p:nvSpPr>
        <p:spPr>
          <a:xfrm>
            <a:off x="9345561"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13</a:t>
            </a:fld>
            <a:endParaRPr lang="en-US"/>
          </a:p>
        </p:txBody>
      </p:sp>
    </p:spTree>
    <p:extLst>
      <p:ext uri="{BB962C8B-B14F-4D97-AF65-F5344CB8AC3E}">
        <p14:creationId xmlns:p14="http://schemas.microsoft.com/office/powerpoint/2010/main" val="2088280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a:t>Miss </a:t>
            </a:r>
            <a:r>
              <a:rPr lang="en-US" dirty="0" smtClean="0"/>
              <a:t>Rate vs. Cache Size </a:t>
            </a:r>
            <a:r>
              <a:rPr lang="en-US" dirty="0"/>
              <a:t>on the Integer </a:t>
            </a:r>
            <a:r>
              <a:rPr lang="en-US" dirty="0" smtClean="0"/>
              <a:t>Portion </a:t>
            </a:r>
            <a:r>
              <a:rPr lang="en-US" dirty="0"/>
              <a:t>of </a:t>
            </a:r>
            <a:r>
              <a:rPr lang="en-US" dirty="0" smtClean="0"/>
              <a:t>SPECCPU2000</a:t>
            </a:r>
            <a:endParaRPr lang="en-US" dirty="0"/>
          </a:p>
        </p:txBody>
      </p:sp>
      <p:sp>
        <p:nvSpPr>
          <p:cNvPr id="3" name="Date Placeholder 2"/>
          <p:cNvSpPr>
            <a:spLocks noGrp="1"/>
          </p:cNvSpPr>
          <p:nvPr>
            <p:ph type="dt" sz="half" idx="10"/>
          </p:nvPr>
        </p:nvSpPr>
        <p:spPr/>
        <p:txBody>
          <a:bodyPr/>
          <a:lstStyle/>
          <a:p>
            <a:fld id="{87D5917D-518C-4E4E-82AF-836D19333D3E}" type="datetime1">
              <a:rPr lang="en-US" smtClean="0"/>
              <a:t>10/19/17</a:t>
            </a:fld>
            <a:endParaRPr lang="en-US" dirty="0"/>
          </a:p>
        </p:txBody>
      </p:sp>
      <p:sp>
        <p:nvSpPr>
          <p:cNvPr id="4" name="Footer Placeholder 3"/>
          <p:cNvSpPr>
            <a:spLocks noGrp="1"/>
          </p:cNvSpPr>
          <p:nvPr>
            <p:ph type="ftr" sz="quarter" idx="11"/>
          </p:nvPr>
        </p:nvSpPr>
        <p:spPr/>
        <p:txBody>
          <a:bodyPr/>
          <a:lstStyle/>
          <a:p>
            <a:r>
              <a:rPr lang="en-US" dirty="0" smtClean="0"/>
              <a:t>Fall </a:t>
            </a:r>
            <a:r>
              <a:rPr lang="is-IS" dirty="0" smtClean="0"/>
              <a:t>2017</a:t>
            </a:r>
            <a:r>
              <a:rPr lang="en-US" dirty="0" smtClean="0"/>
              <a:t> -- Lecture #16</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14</a:t>
            </a:fld>
            <a:endParaRPr lang="en-US" dirty="0"/>
          </a:p>
        </p:txBody>
      </p:sp>
      <p:pic>
        <p:nvPicPr>
          <p:cNvPr id="6" name="Picture 5"/>
          <p:cNvPicPr>
            <a:picLocks noChangeAspect="1"/>
          </p:cNvPicPr>
          <p:nvPr/>
        </p:nvPicPr>
        <p:blipFill>
          <a:blip r:embed="rId2"/>
          <a:stretch>
            <a:fillRect/>
          </a:stretch>
        </p:blipFill>
        <p:spPr>
          <a:xfrm>
            <a:off x="1928158" y="1630082"/>
            <a:ext cx="7439961" cy="4730042"/>
          </a:xfrm>
          <a:prstGeom prst="rect">
            <a:avLst/>
          </a:prstGeom>
        </p:spPr>
      </p:pic>
    </p:spTree>
    <p:extLst>
      <p:ext uri="{BB962C8B-B14F-4D97-AF65-F5344CB8AC3E}">
        <p14:creationId xmlns:p14="http://schemas.microsoft.com/office/powerpoint/2010/main" val="2671605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2562" name="Rectangle 2"/>
          <p:cNvSpPr>
            <a:spLocks noGrp="1" noChangeArrowheads="1"/>
          </p:cNvSpPr>
          <p:nvPr>
            <p:ph type="title"/>
          </p:nvPr>
        </p:nvSpPr>
        <p:spPr/>
        <p:txBody>
          <a:bodyPr>
            <a:normAutofit/>
          </a:bodyPr>
          <a:lstStyle/>
          <a:p>
            <a:r>
              <a:rPr lang="en-US" dirty="0" smtClean="0"/>
              <a:t>Sources of Cache Misses (3 C’s)</a:t>
            </a:r>
            <a:endParaRPr lang="en-US" dirty="0"/>
          </a:p>
        </p:txBody>
      </p:sp>
      <p:sp>
        <p:nvSpPr>
          <p:cNvPr id="1602563" name="Rectangle 3"/>
          <p:cNvSpPr>
            <a:spLocks noGrp="1" noChangeArrowheads="1"/>
          </p:cNvSpPr>
          <p:nvPr>
            <p:ph idx="1"/>
          </p:nvPr>
        </p:nvSpPr>
        <p:spPr/>
        <p:txBody>
          <a:bodyPr>
            <a:normAutofit lnSpcReduction="10000"/>
          </a:bodyPr>
          <a:lstStyle/>
          <a:p>
            <a:pPr>
              <a:buClr>
                <a:schemeClr val="tx1"/>
              </a:buClr>
            </a:pPr>
            <a:r>
              <a:rPr lang="en-US" i="1" dirty="0" smtClean="0">
                <a:solidFill>
                  <a:srgbClr val="0000FF"/>
                </a:solidFill>
              </a:rPr>
              <a:t>Compulsory </a:t>
            </a:r>
            <a:r>
              <a:rPr lang="en-US" dirty="0" smtClean="0"/>
              <a:t>(cold start, first reference):</a:t>
            </a:r>
          </a:p>
          <a:p>
            <a:pPr lvl="1">
              <a:buClr>
                <a:schemeClr val="tx1"/>
              </a:buClr>
            </a:pPr>
            <a:r>
              <a:rPr lang="en-US" dirty="0" smtClean="0"/>
              <a:t>1</a:t>
            </a:r>
            <a:r>
              <a:rPr lang="en-US" baseline="30000" dirty="0" smtClean="0"/>
              <a:t>st</a:t>
            </a:r>
            <a:r>
              <a:rPr lang="en-US" dirty="0" smtClean="0"/>
              <a:t> access to a block, not a lot you can do about it</a:t>
            </a:r>
          </a:p>
          <a:p>
            <a:pPr lvl="2">
              <a:buClr>
                <a:schemeClr val="tx1"/>
              </a:buClr>
            </a:pPr>
            <a:r>
              <a:rPr lang="en-US" dirty="0" smtClean="0"/>
              <a:t>If running billions of instructions, compulsory misses are insignificant</a:t>
            </a:r>
          </a:p>
          <a:p>
            <a:pPr>
              <a:buClr>
                <a:schemeClr val="tx1"/>
              </a:buClr>
            </a:pPr>
            <a:r>
              <a:rPr lang="en-US" i="1" dirty="0" smtClean="0">
                <a:solidFill>
                  <a:srgbClr val="0000FF"/>
                </a:solidFill>
              </a:rPr>
              <a:t>Capacity</a:t>
            </a:r>
            <a:r>
              <a:rPr lang="en-US" dirty="0" smtClean="0"/>
              <a:t>:</a:t>
            </a:r>
          </a:p>
          <a:p>
            <a:pPr lvl="1">
              <a:buClr>
                <a:schemeClr val="tx1"/>
              </a:buClr>
            </a:pPr>
            <a:r>
              <a:rPr lang="en-US" dirty="0" smtClean="0"/>
              <a:t>Cache cannot contain all blocks accessed by the program</a:t>
            </a:r>
          </a:p>
          <a:p>
            <a:pPr lvl="2">
              <a:buClr>
                <a:schemeClr val="tx1"/>
              </a:buClr>
            </a:pPr>
            <a:r>
              <a:rPr lang="en-US" dirty="0" smtClean="0"/>
              <a:t>Misses that would not occur with infinite cache</a:t>
            </a:r>
          </a:p>
          <a:p>
            <a:pPr>
              <a:buClr>
                <a:schemeClr val="tx1"/>
              </a:buClr>
            </a:pPr>
            <a:r>
              <a:rPr lang="en-US" i="1" dirty="0" smtClean="0">
                <a:solidFill>
                  <a:srgbClr val="0000FF"/>
                </a:solidFill>
              </a:rPr>
              <a:t>Conflict </a:t>
            </a:r>
            <a:r>
              <a:rPr lang="en-US" dirty="0" smtClean="0"/>
              <a:t>(collision):</a:t>
            </a:r>
          </a:p>
          <a:p>
            <a:pPr lvl="1"/>
            <a:r>
              <a:rPr lang="en-US" dirty="0" smtClean="0"/>
              <a:t>Multiple memory locations mapped to same cache set</a:t>
            </a:r>
          </a:p>
          <a:p>
            <a:pPr lvl="2"/>
            <a:r>
              <a:rPr lang="en-US" dirty="0" smtClean="0"/>
              <a:t>Misses that would not occur with ideal fully associative cache</a:t>
            </a:r>
          </a:p>
        </p:txBody>
      </p:sp>
      <p:sp>
        <p:nvSpPr>
          <p:cNvPr id="8"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15</a:t>
            </a:fld>
            <a:endParaRPr lang="en-US"/>
          </a:p>
        </p:txBody>
      </p:sp>
      <p:sp>
        <p:nvSpPr>
          <p:cNvPr id="6" name="Date Placeholder 3"/>
          <p:cNvSpPr txBox="1">
            <a:spLocks/>
          </p:cNvSpPr>
          <p:nvPr/>
        </p:nvSpPr>
        <p:spPr>
          <a:xfrm>
            <a:off x="668595"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Tree>
    <p:extLst>
      <p:ext uri="{BB962C8B-B14F-4D97-AF65-F5344CB8AC3E}">
        <p14:creationId xmlns:p14="http://schemas.microsoft.com/office/powerpoint/2010/main" val="1672736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025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025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025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025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25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025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025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0256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025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5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85000"/>
              </a:lnSpc>
            </a:pPr>
            <a:r>
              <a:rPr lang="en-US" dirty="0" smtClean="0"/>
              <a:t>How to Calculate 3C’s</a:t>
            </a:r>
            <a:br>
              <a:rPr lang="en-US" dirty="0" smtClean="0"/>
            </a:br>
            <a:r>
              <a:rPr lang="en-US" dirty="0" smtClean="0"/>
              <a:t>Using Cache Simulator</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i="1" dirty="0" smtClean="0">
                <a:solidFill>
                  <a:srgbClr val="0000FF"/>
                </a:solidFill>
              </a:rPr>
              <a:t>Compulsory</a:t>
            </a:r>
            <a:r>
              <a:rPr lang="en-US" dirty="0" smtClean="0"/>
              <a:t>: set cache size to infinity and fully associative, and count number of misses</a:t>
            </a:r>
          </a:p>
          <a:p>
            <a:pPr marL="514350" indent="-514350">
              <a:buFont typeface="+mj-lt"/>
              <a:buAutoNum type="arabicPeriod"/>
            </a:pPr>
            <a:r>
              <a:rPr lang="en-US" sz="3243" i="1" dirty="0">
                <a:solidFill>
                  <a:srgbClr val="0000FF"/>
                </a:solidFill>
              </a:rPr>
              <a:t>Capacity</a:t>
            </a:r>
            <a:r>
              <a:rPr lang="en-US" dirty="0" smtClean="0"/>
              <a:t>: Change cache size from infinity, usually in powers of 2, and count misses for each reduction in size</a:t>
            </a:r>
          </a:p>
          <a:p>
            <a:pPr marL="971550" lvl="1" indent="-514350"/>
            <a:r>
              <a:rPr lang="en-US" dirty="0" smtClean="0"/>
              <a:t>16 MB, 8 MB, 4 MB, … 128 KB, 64 KB, 16 KB</a:t>
            </a:r>
          </a:p>
          <a:p>
            <a:pPr marL="514350" indent="-514350">
              <a:buFont typeface="+mj-lt"/>
              <a:buAutoNum type="arabicPeriod"/>
            </a:pPr>
            <a:r>
              <a:rPr lang="en-US" sz="3243" i="1" dirty="0">
                <a:solidFill>
                  <a:srgbClr val="0000FF"/>
                </a:solidFill>
              </a:rPr>
              <a:t>Conflict</a:t>
            </a:r>
            <a:r>
              <a:rPr lang="en-US" dirty="0" smtClean="0"/>
              <a:t>: Change from fully associative to </a:t>
            </a:r>
            <a:r>
              <a:rPr lang="en-US" dirty="0" err="1" smtClean="0"/>
              <a:t>n</a:t>
            </a:r>
            <a:r>
              <a:rPr lang="en-US" dirty="0" smtClean="0"/>
              <a:t>-way set associative while counting misses</a:t>
            </a:r>
          </a:p>
          <a:p>
            <a:pPr marL="971550" lvl="1" indent="-514350"/>
            <a:r>
              <a:rPr lang="en-US" dirty="0" smtClean="0"/>
              <a:t>Fully associative, 16-way, 8-way, 4-way, 2-way, 1-way</a:t>
            </a:r>
            <a:endParaRPr lang="en-US" dirty="0"/>
          </a:p>
        </p:txBody>
      </p:sp>
      <p:sp>
        <p:nvSpPr>
          <p:cNvPr id="5" name="Date Placeholder 3"/>
          <p:cNvSpPr txBox="1">
            <a:spLocks/>
          </p:cNvSpPr>
          <p:nvPr/>
        </p:nvSpPr>
        <p:spPr>
          <a:xfrm>
            <a:off x="801332"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7" name="Slide Number Placeholder 5"/>
          <p:cNvSpPr>
            <a:spLocks noGrp="1"/>
          </p:cNvSpPr>
          <p:nvPr>
            <p:ph type="sldNum" sz="quarter" idx="4294967295"/>
          </p:nvPr>
        </p:nvSpPr>
        <p:spPr>
          <a:xfrm>
            <a:off x="9566787"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16</a:t>
            </a:fld>
            <a:endParaRPr lang="en-US"/>
          </a:p>
        </p:txBody>
      </p:sp>
    </p:spTree>
    <p:extLst>
      <p:ext uri="{BB962C8B-B14F-4D97-AF65-F5344CB8AC3E}">
        <p14:creationId xmlns:p14="http://schemas.microsoft.com/office/powerpoint/2010/main" val="361123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f05-31-P374493"/>
          <p:cNvPicPr>
            <a:picLocks noChangeAspect="1" noChangeArrowheads="1"/>
          </p:cNvPicPr>
          <p:nvPr/>
        </p:nvPicPr>
        <p:blipFill>
          <a:blip r:embed="rId3"/>
          <a:srcRect/>
          <a:stretch>
            <a:fillRect/>
          </a:stretch>
        </p:blipFill>
        <p:spPr bwMode="auto">
          <a:xfrm>
            <a:off x="1727200" y="42447"/>
            <a:ext cx="7205134" cy="4869769"/>
          </a:xfrm>
          <a:prstGeom prst="rect">
            <a:avLst/>
          </a:prstGeom>
          <a:noFill/>
          <a:ln w="9525">
            <a:noFill/>
            <a:miter lim="800000"/>
            <a:headEnd/>
            <a:tailEnd/>
          </a:ln>
        </p:spPr>
      </p:pic>
      <p:sp>
        <p:nvSpPr>
          <p:cNvPr id="65539" name="Title 5"/>
          <p:cNvSpPr>
            <a:spLocks noGrp="1"/>
          </p:cNvSpPr>
          <p:nvPr>
            <p:ph type="title"/>
          </p:nvPr>
        </p:nvSpPr>
        <p:spPr>
          <a:xfrm>
            <a:off x="3014134" y="113771"/>
            <a:ext cx="8229600" cy="1143000"/>
          </a:xfrm>
        </p:spPr>
        <p:txBody>
          <a:bodyPr/>
          <a:lstStyle/>
          <a:p>
            <a:r>
              <a:rPr lang="en-US" dirty="0" smtClean="0"/>
              <a:t>3Cs Analysis</a:t>
            </a:r>
          </a:p>
        </p:txBody>
      </p:sp>
      <p:sp>
        <p:nvSpPr>
          <p:cNvPr id="12" name="Content Placeholder 11"/>
          <p:cNvSpPr>
            <a:spLocks noGrp="1"/>
          </p:cNvSpPr>
          <p:nvPr>
            <p:ph idx="1"/>
          </p:nvPr>
        </p:nvSpPr>
        <p:spPr>
          <a:xfrm>
            <a:off x="1474838" y="4929451"/>
            <a:ext cx="9199716" cy="1668463"/>
          </a:xfrm>
        </p:spPr>
        <p:txBody>
          <a:bodyPr>
            <a:normAutofit fontScale="70000" lnSpcReduction="20000"/>
          </a:bodyPr>
          <a:lstStyle/>
          <a:p>
            <a:pPr>
              <a:defRPr/>
            </a:pPr>
            <a:r>
              <a:rPr lang="en-US" dirty="0" smtClean="0"/>
              <a:t>Three sources of misses (SPEC2000 integer and floating-point benchmarks)</a:t>
            </a:r>
          </a:p>
          <a:p>
            <a:pPr lvl="1">
              <a:defRPr/>
            </a:pPr>
            <a:r>
              <a:rPr lang="en-US" dirty="0" smtClean="0"/>
              <a:t>Compulsory misses 0.006%; not visible</a:t>
            </a:r>
          </a:p>
          <a:p>
            <a:pPr lvl="1">
              <a:defRPr/>
            </a:pPr>
            <a:r>
              <a:rPr lang="en-US" dirty="0" smtClean="0"/>
              <a:t>Capacity misses, function of cache size</a:t>
            </a:r>
          </a:p>
          <a:p>
            <a:pPr lvl="1">
              <a:defRPr/>
            </a:pPr>
            <a:r>
              <a:rPr lang="en-US" dirty="0" smtClean="0"/>
              <a:t>Conflict portion depends on </a:t>
            </a:r>
            <a:r>
              <a:rPr lang="en-US" dirty="0" err="1" smtClean="0"/>
              <a:t>associativity</a:t>
            </a:r>
            <a:r>
              <a:rPr lang="en-US" dirty="0" smtClean="0"/>
              <a:t> and cache size</a:t>
            </a:r>
          </a:p>
        </p:txBody>
      </p:sp>
      <p:sp>
        <p:nvSpPr>
          <p:cNvPr id="6" name="Date Placeholder 3"/>
          <p:cNvSpPr txBox="1">
            <a:spLocks/>
          </p:cNvSpPr>
          <p:nvPr/>
        </p:nvSpPr>
        <p:spPr>
          <a:xfrm>
            <a:off x="653844"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8" name="Slide Number Placeholder 5"/>
          <p:cNvSpPr>
            <a:spLocks noGrp="1"/>
          </p:cNvSpPr>
          <p:nvPr>
            <p:ph type="sldNum" sz="quarter" idx="4294967295"/>
          </p:nvPr>
        </p:nvSpPr>
        <p:spPr>
          <a:xfrm>
            <a:off x="950779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17</a:t>
            </a:fld>
            <a:endParaRPr lang="en-US"/>
          </a:p>
        </p:txBody>
      </p:sp>
    </p:spTree>
    <p:extLst>
      <p:ext uri="{BB962C8B-B14F-4D97-AF65-F5344CB8AC3E}">
        <p14:creationId xmlns:p14="http://schemas.microsoft.com/office/powerpoint/2010/main" val="20232365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85000"/>
                  </a:schemeClr>
                </a:solidFill>
              </a:rPr>
              <a:t>Understanding </a:t>
            </a:r>
            <a:r>
              <a:rPr lang="en-US" dirty="0">
                <a:solidFill>
                  <a:schemeClr val="bg1">
                    <a:lumMod val="85000"/>
                  </a:schemeClr>
                </a:solidFill>
              </a:rPr>
              <a:t>Cache </a:t>
            </a:r>
            <a:r>
              <a:rPr lang="en-US" dirty="0" smtClean="0">
                <a:solidFill>
                  <a:schemeClr val="bg1">
                    <a:lumMod val="85000"/>
                  </a:schemeClr>
                </a:solidFill>
              </a:rPr>
              <a:t>Misses</a:t>
            </a:r>
            <a:endParaRPr lang="en-US" dirty="0">
              <a:solidFill>
                <a:schemeClr val="bg1">
                  <a:lumMod val="85000"/>
                </a:schemeClr>
              </a:solidFill>
            </a:endParaRPr>
          </a:p>
          <a:p>
            <a:r>
              <a:rPr lang="en-US" dirty="0"/>
              <a:t>Increasing Cache Performance</a:t>
            </a:r>
          </a:p>
          <a:p>
            <a:r>
              <a:rPr lang="en-US" dirty="0">
                <a:solidFill>
                  <a:srgbClr val="D9D9D9"/>
                </a:solidFill>
              </a:rPr>
              <a:t>Performance of multi-level Caches (L1,L2, </a:t>
            </a:r>
            <a:r>
              <a:rPr lang="is-IS" dirty="0">
                <a:solidFill>
                  <a:srgbClr val="D9D9D9"/>
                </a:solidFill>
              </a:rPr>
              <a:t>…)</a:t>
            </a:r>
            <a:endParaRPr lang="en-US" dirty="0">
              <a:solidFill>
                <a:srgbClr val="D9D9D9"/>
              </a:solidFill>
            </a:endParaRPr>
          </a:p>
          <a:p>
            <a:r>
              <a:rPr lang="en-US" dirty="0">
                <a:solidFill>
                  <a:srgbClr val="D9D9D9"/>
                </a:solidFill>
              </a:rPr>
              <a:t>Real world example caches</a:t>
            </a:r>
          </a:p>
          <a:p>
            <a:r>
              <a:rPr lang="en-US" dirty="0" smtClean="0">
                <a:solidFill>
                  <a:srgbClr val="D9D9D9"/>
                </a:solidFill>
              </a:rPr>
              <a:t>And in Conclusion </a:t>
            </a:r>
            <a:r>
              <a:rPr lang="is-IS" dirty="0" smtClean="0">
                <a:solidFill>
                  <a:srgbClr val="D9D9D9"/>
                </a:solidFill>
              </a:rPr>
              <a:t>…</a:t>
            </a:r>
            <a:endParaRPr lang="en-US" dirty="0" smtClean="0">
              <a:solidFill>
                <a:srgbClr val="D9D9D9"/>
              </a:solidFill>
            </a:endParaRPr>
          </a:p>
          <a:p>
            <a:endParaRPr lang="en-US" dirty="0"/>
          </a:p>
        </p:txBody>
      </p:sp>
      <p:sp>
        <p:nvSpPr>
          <p:cNvPr id="8"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10" name="Slide Number Placeholder 5"/>
          <p:cNvSpPr>
            <a:spLocks noGrp="1"/>
          </p:cNvSpPr>
          <p:nvPr>
            <p:ph type="sldNum" sz="quarter" idx="4294967295"/>
          </p:nvPr>
        </p:nvSpPr>
        <p:spPr>
          <a:xfrm>
            <a:off x="9463545"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18</a:t>
            </a:fld>
            <a:endParaRPr lang="en-US"/>
          </a:p>
        </p:txBody>
      </p:sp>
    </p:spTree>
    <p:extLst>
      <p:ext uri="{BB962C8B-B14F-4D97-AF65-F5344CB8AC3E}">
        <p14:creationId xmlns:p14="http://schemas.microsoft.com/office/powerpoint/2010/main" val="3139950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1" name="Elbow Connector 200"/>
          <p:cNvCxnSpPr/>
          <p:nvPr/>
        </p:nvCxnSpPr>
        <p:spPr>
          <a:xfrm>
            <a:off x="4889132" y="4162654"/>
            <a:ext cx="1401201" cy="332774"/>
          </a:xfrm>
          <a:prstGeom prst="bentConnector3">
            <a:avLst>
              <a:gd name="adj1" fmla="val 31269"/>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02" name="Straight Arrow Connector 201"/>
          <p:cNvCxnSpPr/>
          <p:nvPr/>
        </p:nvCxnSpPr>
        <p:spPr>
          <a:xfrm>
            <a:off x="5334029" y="4162654"/>
            <a:ext cx="152400" cy="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36" name="Straight Arrow Connector 335"/>
          <p:cNvCxnSpPr/>
          <p:nvPr/>
        </p:nvCxnSpPr>
        <p:spPr>
          <a:xfrm>
            <a:off x="5181600" y="5461000"/>
            <a:ext cx="5791200" cy="0"/>
          </a:xfrm>
          <a:prstGeom prst="straightConnector1">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a:normAutofit/>
          </a:bodyPr>
          <a:lstStyle/>
          <a:p>
            <a:r>
              <a:rPr lang="en-US" dirty="0" smtClean="0"/>
              <a:t>Pipelined RISC-V RV32I </a:t>
            </a:r>
            <a:r>
              <a:rPr lang="en-US" dirty="0" err="1" smtClean="0"/>
              <a:t>Datapath</a:t>
            </a:r>
            <a:r>
              <a:rPr lang="en-US" dirty="0" smtClean="0"/>
              <a:t> (with I,D$)</a:t>
            </a:r>
            <a:endParaRPr lang="en-US" dirty="0"/>
          </a:p>
        </p:txBody>
      </p:sp>
      <p:sp>
        <p:nvSpPr>
          <p:cNvPr id="16" name="Rectangle 15"/>
          <p:cNvSpPr/>
          <p:nvPr/>
        </p:nvSpPr>
        <p:spPr>
          <a:xfrm>
            <a:off x="1908847" y="3530600"/>
            <a:ext cx="812800" cy="9144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2400" dirty="0">
                <a:solidFill>
                  <a:schemeClr val="tx1"/>
                </a:solidFill>
                <a:latin typeface="Calibri"/>
                <a:cs typeface="Calibri"/>
              </a:rPr>
              <a:t>IMEM</a:t>
            </a:r>
          </a:p>
        </p:txBody>
      </p:sp>
      <p:grpSp>
        <p:nvGrpSpPr>
          <p:cNvPr id="50" name="Group 49"/>
          <p:cNvGrpSpPr/>
          <p:nvPr/>
        </p:nvGrpSpPr>
        <p:grpSpPr>
          <a:xfrm>
            <a:off x="7128141" y="2872025"/>
            <a:ext cx="627736" cy="1320800"/>
            <a:chOff x="6324600" y="3115310"/>
            <a:chExt cx="470802" cy="1056640"/>
          </a:xfrm>
        </p:grpSpPr>
        <p:sp>
          <p:nvSpPr>
            <p:cNvPr id="28" name="Trapezoid 27"/>
            <p:cNvSpPr/>
            <p:nvPr/>
          </p:nvSpPr>
          <p:spPr>
            <a:xfrm rot="5400000">
              <a:off x="6062980" y="3453130"/>
              <a:ext cx="1056640" cy="381000"/>
            </a:xfrm>
            <a:prstGeom prst="trapezoid">
              <a:avLst>
                <a:gd name="adj" fmla="val 4659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29" name="Isosceles Triangle 28"/>
            <p:cNvSpPr/>
            <p:nvPr/>
          </p:nvSpPr>
          <p:spPr>
            <a:xfrm rot="5400000">
              <a:off x="6362707" y="3641091"/>
              <a:ext cx="152400" cy="762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cxnSp>
          <p:nvCxnSpPr>
            <p:cNvPr id="34" name="Straight Connector 33"/>
            <p:cNvCxnSpPr>
              <a:stCxn id="29" idx="2"/>
              <a:endCxn id="29" idx="4"/>
            </p:cNvCxnSpPr>
            <p:nvPr/>
          </p:nvCxnSpPr>
          <p:spPr>
            <a:xfrm>
              <a:off x="6400808" y="3602991"/>
              <a:ext cx="0" cy="152400"/>
            </a:xfrm>
            <a:prstGeom prst="line">
              <a:avLst/>
            </a:prstGeom>
            <a:ln w="2857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324600" y="3181351"/>
              <a:ext cx="470802" cy="336451"/>
            </a:xfrm>
            <a:prstGeom prst="rect">
              <a:avLst/>
            </a:prstGeom>
            <a:noFill/>
          </p:spPr>
          <p:txBody>
            <a:bodyPr wrap="none" rtlCol="0">
              <a:spAutoFit/>
            </a:bodyPr>
            <a:lstStyle/>
            <a:p>
              <a:r>
                <a:rPr lang="en-US" sz="2133" dirty="0"/>
                <a:t>ALU</a:t>
              </a:r>
            </a:p>
          </p:txBody>
        </p:sp>
      </p:grpSp>
      <p:grpSp>
        <p:nvGrpSpPr>
          <p:cNvPr id="60" name="Group 59"/>
          <p:cNvGrpSpPr/>
          <p:nvPr/>
        </p:nvGrpSpPr>
        <p:grpSpPr>
          <a:xfrm>
            <a:off x="1908847" y="2465625"/>
            <a:ext cx="406400" cy="609600"/>
            <a:chOff x="5181600" y="3257550"/>
            <a:chExt cx="304800" cy="457200"/>
          </a:xfrm>
        </p:grpSpPr>
        <p:sp>
          <p:nvSpPr>
            <p:cNvPr id="58" name="Trapezoid 57"/>
            <p:cNvSpPr/>
            <p:nvPr/>
          </p:nvSpPr>
          <p:spPr>
            <a:xfrm rot="5400000">
              <a:off x="5143500" y="3371850"/>
              <a:ext cx="457200" cy="228600"/>
            </a:xfrm>
            <a:prstGeom prst="trapezoid">
              <a:avLst>
                <a:gd name="adj" fmla="val 30656"/>
              </a:avLst>
            </a:prstGeom>
            <a:solidFill>
              <a:schemeClr val="bg1"/>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59" name="TextBox 58"/>
            <p:cNvSpPr txBox="1"/>
            <p:nvPr/>
          </p:nvSpPr>
          <p:spPr>
            <a:xfrm>
              <a:off x="5181600" y="3333750"/>
              <a:ext cx="274835" cy="246173"/>
            </a:xfrm>
            <a:prstGeom prst="rect">
              <a:avLst/>
            </a:prstGeom>
            <a:noFill/>
          </p:spPr>
          <p:txBody>
            <a:bodyPr wrap="none" tIns="0" rIns="0" bIns="0" rtlCol="0">
              <a:spAutoFit/>
            </a:bodyPr>
            <a:lstStyle/>
            <a:p>
              <a:r>
                <a:rPr lang="en-US" sz="2133" dirty="0"/>
                <a:t>+4</a:t>
              </a:r>
            </a:p>
          </p:txBody>
        </p:sp>
      </p:grpSp>
      <p:grpSp>
        <p:nvGrpSpPr>
          <p:cNvPr id="70" name="Group 69"/>
          <p:cNvGrpSpPr/>
          <p:nvPr/>
        </p:nvGrpSpPr>
        <p:grpSpPr>
          <a:xfrm>
            <a:off x="8847613" y="3075225"/>
            <a:ext cx="1320800" cy="1117600"/>
            <a:chOff x="6324600" y="1733550"/>
            <a:chExt cx="990600" cy="838200"/>
          </a:xfrm>
        </p:grpSpPr>
        <p:sp>
          <p:nvSpPr>
            <p:cNvPr id="13" name="Rectangle 12"/>
            <p:cNvSpPr/>
            <p:nvPr/>
          </p:nvSpPr>
          <p:spPr>
            <a:xfrm>
              <a:off x="6324600" y="1733550"/>
              <a:ext cx="990600" cy="8382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2133" dirty="0">
                  <a:solidFill>
                    <a:schemeClr val="tx1"/>
                  </a:solidFill>
                  <a:latin typeface="Calibri"/>
                  <a:cs typeface="Calibri"/>
                </a:rPr>
                <a:t>DMEM</a:t>
              </a:r>
              <a:endParaRPr lang="en-US" sz="2400" dirty="0">
                <a:solidFill>
                  <a:schemeClr val="tx1"/>
                </a:solidFill>
                <a:latin typeface="Calibri"/>
                <a:cs typeface="Calibri"/>
              </a:endParaRPr>
            </a:p>
          </p:txBody>
        </p:sp>
        <p:sp>
          <p:nvSpPr>
            <p:cNvPr id="69" name="Isosceles Triangle 68"/>
            <p:cNvSpPr/>
            <p:nvPr/>
          </p:nvSpPr>
          <p:spPr>
            <a:xfrm>
              <a:off x="7010400" y="2419350"/>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grpSp>
        <p:nvGrpSpPr>
          <p:cNvPr id="108" name="Group 107"/>
          <p:cNvGrpSpPr/>
          <p:nvPr/>
        </p:nvGrpSpPr>
        <p:grpSpPr>
          <a:xfrm>
            <a:off x="5407285" y="3278425"/>
            <a:ext cx="1016000" cy="1219200"/>
            <a:chOff x="4207863" y="1962150"/>
            <a:chExt cx="762000" cy="914400"/>
          </a:xfrm>
        </p:grpSpPr>
        <p:cxnSp>
          <p:nvCxnSpPr>
            <p:cNvPr id="88" name="Straight Arrow Connector 87"/>
            <p:cNvCxnSpPr/>
            <p:nvPr/>
          </p:nvCxnSpPr>
          <p:spPr>
            <a:xfrm flipH="1">
              <a:off x="4498102" y="2571750"/>
              <a:ext cx="1" cy="298773"/>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4345702" y="2571750"/>
              <a:ext cx="1" cy="30480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75" name="Group 74"/>
            <p:cNvGrpSpPr/>
            <p:nvPr/>
          </p:nvGrpSpPr>
          <p:grpSpPr>
            <a:xfrm>
              <a:off x="4207863" y="1962150"/>
              <a:ext cx="762000" cy="685800"/>
              <a:chOff x="5059926" y="3218081"/>
              <a:chExt cx="762000" cy="685800"/>
            </a:xfrm>
          </p:grpSpPr>
          <p:sp>
            <p:nvSpPr>
              <p:cNvPr id="73" name="Trapezoid 72"/>
              <p:cNvSpPr/>
              <p:nvPr/>
            </p:nvSpPr>
            <p:spPr>
              <a:xfrm rot="5400000">
                <a:off x="5003812" y="3333532"/>
                <a:ext cx="685800" cy="454898"/>
              </a:xfrm>
              <a:prstGeom prst="trapezoid">
                <a:avLst>
                  <a:gd name="adj" fmla="val 30656"/>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74" name="TextBox 73"/>
              <p:cNvSpPr txBox="1"/>
              <p:nvPr/>
            </p:nvSpPr>
            <p:spPr>
              <a:xfrm>
                <a:off x="5059926" y="3370481"/>
                <a:ext cx="762000" cy="438581"/>
              </a:xfrm>
              <a:prstGeom prst="rect">
                <a:avLst/>
              </a:prstGeom>
              <a:noFill/>
            </p:spPr>
            <p:txBody>
              <a:bodyPr wrap="square" rtlCol="0">
                <a:spAutoFit/>
              </a:bodyPr>
              <a:lstStyle/>
              <a:p>
                <a:r>
                  <a:rPr lang="en-US" sz="1600" dirty="0"/>
                  <a:t>Branch Comp.</a:t>
                </a:r>
              </a:p>
            </p:txBody>
          </p:sp>
        </p:grpSp>
      </p:grpSp>
      <p:grpSp>
        <p:nvGrpSpPr>
          <p:cNvPr id="188" name="Group 187"/>
          <p:cNvGrpSpPr/>
          <p:nvPr/>
        </p:nvGrpSpPr>
        <p:grpSpPr>
          <a:xfrm>
            <a:off x="3759203" y="2567225"/>
            <a:ext cx="1117599" cy="1930400"/>
            <a:chOff x="3657600" y="1428750"/>
            <a:chExt cx="838199" cy="1447800"/>
          </a:xfrm>
        </p:grpSpPr>
        <p:grpSp>
          <p:nvGrpSpPr>
            <p:cNvPr id="63" name="Group 62"/>
            <p:cNvGrpSpPr/>
            <p:nvPr/>
          </p:nvGrpSpPr>
          <p:grpSpPr>
            <a:xfrm>
              <a:off x="3657600" y="1428750"/>
              <a:ext cx="838199" cy="1447800"/>
              <a:chOff x="3810000" y="1412681"/>
              <a:chExt cx="838199" cy="1447800"/>
            </a:xfrm>
          </p:grpSpPr>
          <p:sp>
            <p:nvSpPr>
              <p:cNvPr id="22" name="Rectangle 21"/>
              <p:cNvSpPr/>
              <p:nvPr/>
            </p:nvSpPr>
            <p:spPr>
              <a:xfrm>
                <a:off x="3810000" y="1412681"/>
                <a:ext cx="838199" cy="1447800"/>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2400" dirty="0" err="1">
                    <a:solidFill>
                      <a:schemeClr val="tx1"/>
                    </a:solidFill>
                    <a:latin typeface="Calibri"/>
                    <a:cs typeface="Calibri"/>
                  </a:rPr>
                  <a:t>Reg</a:t>
                </a:r>
                <a:r>
                  <a:rPr lang="en-US" sz="2400" dirty="0">
                    <a:solidFill>
                      <a:schemeClr val="tx1"/>
                    </a:solidFill>
                    <a:latin typeface="Calibri"/>
                    <a:cs typeface="Calibri"/>
                  </a:rPr>
                  <a:t>[]</a:t>
                </a:r>
              </a:p>
            </p:txBody>
          </p:sp>
          <p:sp>
            <p:nvSpPr>
              <p:cNvPr id="30" name="Isosceles Triangle 29"/>
              <p:cNvSpPr/>
              <p:nvPr/>
            </p:nvSpPr>
            <p:spPr>
              <a:xfrm>
                <a:off x="4419600" y="2708081"/>
                <a:ext cx="152400" cy="1524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sp>
          <p:nvSpPr>
            <p:cNvPr id="77" name="TextBox 76"/>
            <p:cNvSpPr txBox="1"/>
            <p:nvPr/>
          </p:nvSpPr>
          <p:spPr>
            <a:xfrm>
              <a:off x="3679032" y="2271415"/>
              <a:ext cx="393137" cy="184666"/>
            </a:xfrm>
            <a:prstGeom prst="rect">
              <a:avLst/>
            </a:prstGeom>
            <a:noFill/>
          </p:spPr>
          <p:txBody>
            <a:bodyPr wrap="none" lIns="0" tIns="0" rIns="0" bIns="0" rtlCol="0">
              <a:spAutoFit/>
            </a:bodyPr>
            <a:lstStyle/>
            <a:p>
              <a:r>
                <a:rPr lang="en-US" sz="1600" dirty="0" err="1"/>
                <a:t>AddrA</a:t>
              </a:r>
              <a:endParaRPr lang="en-US" sz="1600" dirty="0"/>
            </a:p>
          </p:txBody>
        </p:sp>
        <p:sp>
          <p:nvSpPr>
            <p:cNvPr id="78" name="TextBox 77"/>
            <p:cNvSpPr txBox="1"/>
            <p:nvPr/>
          </p:nvSpPr>
          <p:spPr>
            <a:xfrm>
              <a:off x="3679032" y="2576215"/>
              <a:ext cx="388328" cy="184666"/>
            </a:xfrm>
            <a:prstGeom prst="rect">
              <a:avLst/>
            </a:prstGeom>
            <a:noFill/>
          </p:spPr>
          <p:txBody>
            <a:bodyPr wrap="none" lIns="0" tIns="0" rIns="0" bIns="0" rtlCol="0">
              <a:spAutoFit/>
            </a:bodyPr>
            <a:lstStyle/>
            <a:p>
              <a:r>
                <a:rPr lang="en-US" sz="1600" dirty="0" err="1"/>
                <a:t>AddrB</a:t>
              </a:r>
              <a:endParaRPr lang="en-US" sz="1600" dirty="0"/>
            </a:p>
          </p:txBody>
        </p:sp>
        <p:sp>
          <p:nvSpPr>
            <p:cNvPr id="79" name="TextBox 78"/>
            <p:cNvSpPr txBox="1"/>
            <p:nvPr/>
          </p:nvSpPr>
          <p:spPr>
            <a:xfrm>
              <a:off x="4104084" y="1741759"/>
              <a:ext cx="379094" cy="184666"/>
            </a:xfrm>
            <a:prstGeom prst="rect">
              <a:avLst/>
            </a:prstGeom>
            <a:noFill/>
          </p:spPr>
          <p:txBody>
            <a:bodyPr wrap="none" lIns="0" tIns="0" rIns="0" bIns="0" rtlCol="0">
              <a:spAutoFit/>
            </a:bodyPr>
            <a:lstStyle/>
            <a:p>
              <a:r>
                <a:rPr lang="en-US" sz="1600" dirty="0" err="1"/>
                <a:t>DataA</a:t>
              </a:r>
              <a:endParaRPr lang="en-US" sz="1600" dirty="0"/>
            </a:p>
          </p:txBody>
        </p:sp>
        <p:sp>
          <p:nvSpPr>
            <p:cNvPr id="80" name="TextBox 79"/>
            <p:cNvSpPr txBox="1"/>
            <p:nvPr/>
          </p:nvSpPr>
          <p:spPr>
            <a:xfrm>
              <a:off x="3679032" y="1998881"/>
              <a:ext cx="399148" cy="184666"/>
            </a:xfrm>
            <a:prstGeom prst="rect">
              <a:avLst/>
            </a:prstGeom>
            <a:noFill/>
          </p:spPr>
          <p:txBody>
            <a:bodyPr wrap="none" lIns="0" tIns="0" rIns="0" bIns="0" rtlCol="0">
              <a:spAutoFit/>
            </a:bodyPr>
            <a:lstStyle/>
            <a:p>
              <a:r>
                <a:rPr lang="en-US" sz="1600" dirty="0" err="1"/>
                <a:t>AddrD</a:t>
              </a:r>
              <a:endParaRPr lang="en-US" sz="1600" dirty="0"/>
            </a:p>
          </p:txBody>
        </p:sp>
        <p:sp>
          <p:nvSpPr>
            <p:cNvPr id="81" name="TextBox 80"/>
            <p:cNvSpPr txBox="1"/>
            <p:nvPr/>
          </p:nvSpPr>
          <p:spPr>
            <a:xfrm>
              <a:off x="4114800" y="2506148"/>
              <a:ext cx="374285" cy="184666"/>
            </a:xfrm>
            <a:prstGeom prst="rect">
              <a:avLst/>
            </a:prstGeom>
            <a:noFill/>
          </p:spPr>
          <p:txBody>
            <a:bodyPr wrap="none" lIns="0" tIns="0" rIns="0" bIns="0" rtlCol="0">
              <a:spAutoFit/>
            </a:bodyPr>
            <a:lstStyle/>
            <a:p>
              <a:r>
                <a:rPr lang="en-US" sz="1600" dirty="0" err="1"/>
                <a:t>DataB</a:t>
              </a:r>
              <a:endParaRPr lang="en-US" sz="1600" dirty="0"/>
            </a:p>
          </p:txBody>
        </p:sp>
        <p:sp>
          <p:nvSpPr>
            <p:cNvPr id="82" name="TextBox 81"/>
            <p:cNvSpPr txBox="1"/>
            <p:nvPr/>
          </p:nvSpPr>
          <p:spPr>
            <a:xfrm>
              <a:off x="3679032" y="1694081"/>
              <a:ext cx="385105" cy="184666"/>
            </a:xfrm>
            <a:prstGeom prst="rect">
              <a:avLst/>
            </a:prstGeom>
            <a:noFill/>
          </p:spPr>
          <p:txBody>
            <a:bodyPr wrap="none" lIns="0" tIns="0" rIns="0" bIns="0" rtlCol="0">
              <a:spAutoFit/>
            </a:bodyPr>
            <a:lstStyle/>
            <a:p>
              <a:r>
                <a:rPr lang="en-US" sz="1600" dirty="0" err="1"/>
                <a:t>DataD</a:t>
              </a:r>
              <a:endParaRPr lang="en-US" sz="1600" dirty="0"/>
            </a:p>
          </p:txBody>
        </p:sp>
      </p:grpSp>
      <p:sp>
        <p:nvSpPr>
          <p:cNvPr id="97" name="TextBox 96"/>
          <p:cNvSpPr txBox="1"/>
          <p:nvPr/>
        </p:nvSpPr>
        <p:spPr>
          <a:xfrm>
            <a:off x="8876189" y="3380026"/>
            <a:ext cx="405560" cy="246221"/>
          </a:xfrm>
          <a:prstGeom prst="rect">
            <a:avLst/>
          </a:prstGeom>
          <a:noFill/>
        </p:spPr>
        <p:txBody>
          <a:bodyPr wrap="none" lIns="0" tIns="0" rIns="0" bIns="0" rtlCol="0">
            <a:spAutoFit/>
          </a:bodyPr>
          <a:lstStyle/>
          <a:p>
            <a:r>
              <a:rPr lang="en-US" sz="1600" dirty="0" err="1"/>
              <a:t>Addr</a:t>
            </a:r>
            <a:endParaRPr lang="en-US" sz="1600" dirty="0"/>
          </a:p>
        </p:txBody>
      </p:sp>
      <p:sp>
        <p:nvSpPr>
          <p:cNvPr id="98" name="TextBox 97"/>
          <p:cNvSpPr txBox="1"/>
          <p:nvPr/>
        </p:nvSpPr>
        <p:spPr>
          <a:xfrm>
            <a:off x="8875857" y="3743405"/>
            <a:ext cx="569580" cy="246221"/>
          </a:xfrm>
          <a:prstGeom prst="rect">
            <a:avLst/>
          </a:prstGeom>
          <a:noFill/>
        </p:spPr>
        <p:txBody>
          <a:bodyPr wrap="none" lIns="0" tIns="0" rIns="0" bIns="0" rtlCol="0">
            <a:spAutoFit/>
          </a:bodyPr>
          <a:lstStyle/>
          <a:p>
            <a:r>
              <a:rPr lang="en-US" sz="1600" dirty="0" err="1"/>
              <a:t>DataW</a:t>
            </a:r>
            <a:endParaRPr lang="en-US" sz="1600" dirty="0"/>
          </a:p>
        </p:txBody>
      </p:sp>
      <p:sp>
        <p:nvSpPr>
          <p:cNvPr id="99" name="TextBox 98"/>
          <p:cNvSpPr txBox="1"/>
          <p:nvPr/>
        </p:nvSpPr>
        <p:spPr>
          <a:xfrm>
            <a:off x="9558814" y="3481626"/>
            <a:ext cx="499047" cy="246221"/>
          </a:xfrm>
          <a:prstGeom prst="rect">
            <a:avLst/>
          </a:prstGeom>
          <a:noFill/>
        </p:spPr>
        <p:txBody>
          <a:bodyPr wrap="none" lIns="0" tIns="0" rIns="0" bIns="0" rtlCol="0">
            <a:spAutoFit/>
          </a:bodyPr>
          <a:lstStyle/>
          <a:p>
            <a:r>
              <a:rPr lang="en-US" sz="1600" dirty="0" err="1"/>
              <a:t>DataR</a:t>
            </a:r>
            <a:endParaRPr lang="en-US" sz="1600" dirty="0"/>
          </a:p>
        </p:txBody>
      </p:sp>
      <p:sp>
        <p:nvSpPr>
          <p:cNvPr id="72" name="Trapezoid 71"/>
          <p:cNvSpPr/>
          <p:nvPr/>
        </p:nvSpPr>
        <p:spPr>
          <a:xfrm rot="5400000">
            <a:off x="6553200" y="3024425"/>
            <a:ext cx="711200" cy="2032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cxnSp>
        <p:nvCxnSpPr>
          <p:cNvPr id="124" name="Straight Arrow Connector 123"/>
          <p:cNvCxnSpPr>
            <a:stCxn id="13" idx="3"/>
          </p:cNvCxnSpPr>
          <p:nvPr/>
        </p:nvCxnSpPr>
        <p:spPr>
          <a:xfrm flipV="1">
            <a:off x="10168413" y="3618755"/>
            <a:ext cx="538092" cy="1527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6" name="Trapezoid 65"/>
          <p:cNvSpPr/>
          <p:nvPr/>
        </p:nvSpPr>
        <p:spPr>
          <a:xfrm rot="5400000">
            <a:off x="10270013" y="3278425"/>
            <a:ext cx="1016000" cy="2032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cxnSp>
        <p:nvCxnSpPr>
          <p:cNvPr id="127" name="Straight Arrow Connector 126"/>
          <p:cNvCxnSpPr/>
          <p:nvPr/>
        </p:nvCxnSpPr>
        <p:spPr>
          <a:xfrm flipV="1">
            <a:off x="7721601" y="3429001"/>
            <a:ext cx="1109876" cy="2928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flipV="1">
            <a:off x="8534400" y="2921000"/>
            <a:ext cx="0" cy="507997"/>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8" name="Elbow Connector 147"/>
          <p:cNvCxnSpPr>
            <a:endCxn id="66" idx="2"/>
          </p:cNvCxnSpPr>
          <p:nvPr/>
        </p:nvCxnSpPr>
        <p:spPr>
          <a:xfrm>
            <a:off x="8534400" y="2921001"/>
            <a:ext cx="2142013" cy="459025"/>
          </a:xfrm>
          <a:prstGeom prst="bentConnector3">
            <a:avLst>
              <a:gd name="adj1" fmla="val 84855"/>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4" name="Elbow Connector 163"/>
          <p:cNvCxnSpPr/>
          <p:nvPr/>
        </p:nvCxnSpPr>
        <p:spPr>
          <a:xfrm rot="16200000" flipH="1">
            <a:off x="-151411" y="2259611"/>
            <a:ext cx="1420421" cy="304800"/>
          </a:xfrm>
          <a:prstGeom prst="bentConnector3">
            <a:avLst>
              <a:gd name="adj1" fmla="val 9931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711200" y="2973625"/>
            <a:ext cx="203200" cy="711200"/>
            <a:chOff x="5791200" y="1352550"/>
            <a:chExt cx="152400" cy="533400"/>
          </a:xfrm>
        </p:grpSpPr>
        <p:sp>
          <p:nvSpPr>
            <p:cNvPr id="179" name="Trapezoid 178"/>
            <p:cNvSpPr/>
            <p:nvPr/>
          </p:nvSpPr>
          <p:spPr>
            <a:xfrm rot="5400000">
              <a:off x="5600700" y="1543050"/>
              <a:ext cx="533400" cy="1524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180" name="TextBox 179"/>
            <p:cNvSpPr txBox="1"/>
            <p:nvPr/>
          </p:nvSpPr>
          <p:spPr>
            <a:xfrm>
              <a:off x="5807075" y="1390650"/>
              <a:ext cx="76200" cy="184666"/>
            </a:xfrm>
            <a:prstGeom prst="rect">
              <a:avLst/>
            </a:prstGeom>
            <a:noFill/>
          </p:spPr>
          <p:txBody>
            <a:bodyPr wrap="square" lIns="0" tIns="0" rIns="0" bIns="0" rtlCol="0">
              <a:spAutoFit/>
            </a:bodyPr>
            <a:lstStyle/>
            <a:p>
              <a:r>
                <a:rPr lang="en-US" sz="1600" dirty="0"/>
                <a:t>1</a:t>
              </a:r>
            </a:p>
          </p:txBody>
        </p:sp>
        <p:sp>
          <p:nvSpPr>
            <p:cNvPr id="181" name="TextBox 180"/>
            <p:cNvSpPr txBox="1"/>
            <p:nvPr/>
          </p:nvSpPr>
          <p:spPr>
            <a:xfrm>
              <a:off x="5810250" y="1638300"/>
              <a:ext cx="78147" cy="184666"/>
            </a:xfrm>
            <a:prstGeom prst="rect">
              <a:avLst/>
            </a:prstGeom>
            <a:noFill/>
          </p:spPr>
          <p:txBody>
            <a:bodyPr wrap="none" lIns="0" tIns="0" rIns="0" bIns="0" rtlCol="0">
              <a:spAutoFit/>
            </a:bodyPr>
            <a:lstStyle/>
            <a:p>
              <a:r>
                <a:rPr lang="en-US" sz="1600" dirty="0"/>
                <a:t>0</a:t>
              </a:r>
            </a:p>
          </p:txBody>
        </p:sp>
      </p:grpSp>
      <p:cxnSp>
        <p:nvCxnSpPr>
          <p:cNvPr id="183" name="Straight Connector 182"/>
          <p:cNvCxnSpPr>
            <a:stCxn id="179" idx="0"/>
            <a:endCxn id="19" idx="1"/>
          </p:cNvCxnSpPr>
          <p:nvPr/>
        </p:nvCxnSpPr>
        <p:spPr>
          <a:xfrm>
            <a:off x="914400" y="3329225"/>
            <a:ext cx="203200" cy="0"/>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5" name="Elbow Connector 184"/>
          <p:cNvCxnSpPr>
            <a:stCxn id="19" idx="3"/>
            <a:endCxn id="16" idx="1"/>
          </p:cNvCxnSpPr>
          <p:nvPr/>
        </p:nvCxnSpPr>
        <p:spPr>
          <a:xfrm>
            <a:off x="1481731" y="3329226"/>
            <a:ext cx="427116" cy="658575"/>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3" name="Elbow Connector 202"/>
          <p:cNvCxnSpPr/>
          <p:nvPr/>
        </p:nvCxnSpPr>
        <p:spPr>
          <a:xfrm flipV="1">
            <a:off x="1441289" y="2770852"/>
            <a:ext cx="528716" cy="558800"/>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4" name="Elbow Connector 213"/>
          <p:cNvCxnSpPr>
            <a:stCxn id="58" idx="0"/>
          </p:cNvCxnSpPr>
          <p:nvPr/>
        </p:nvCxnSpPr>
        <p:spPr>
          <a:xfrm flipV="1">
            <a:off x="2315248" y="2108201"/>
            <a:ext cx="224753" cy="662225"/>
          </a:xfrm>
          <a:prstGeom prst="bentConnector2">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19" name="Elbow Connector 218"/>
          <p:cNvCxnSpPr>
            <a:stCxn id="264" idx="0"/>
          </p:cNvCxnSpPr>
          <p:nvPr/>
        </p:nvCxnSpPr>
        <p:spPr>
          <a:xfrm>
            <a:off x="9042400" y="2514600"/>
            <a:ext cx="1625600" cy="609600"/>
          </a:xfrm>
          <a:prstGeom prst="bentConnector3">
            <a:avLst>
              <a:gd name="adj1" fmla="val 8594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4" name="Elbow Connector 233"/>
          <p:cNvCxnSpPr/>
          <p:nvPr/>
        </p:nvCxnSpPr>
        <p:spPr>
          <a:xfrm rot="10800000" flipV="1">
            <a:off x="689648" y="2108200"/>
            <a:ext cx="1850352" cy="1373425"/>
          </a:xfrm>
          <a:prstGeom prst="bentConnector3">
            <a:avLst>
              <a:gd name="adj1" fmla="val 12321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39" name="Straight Arrow Connector 238"/>
          <p:cNvCxnSpPr>
            <a:stCxn id="72" idx="0"/>
          </p:cNvCxnSpPr>
          <p:nvPr/>
        </p:nvCxnSpPr>
        <p:spPr>
          <a:xfrm flipV="1">
            <a:off x="7010400" y="3124201"/>
            <a:ext cx="203200" cy="182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1" name="Elbow Connector 250"/>
          <p:cNvCxnSpPr/>
          <p:nvPr/>
        </p:nvCxnSpPr>
        <p:spPr>
          <a:xfrm>
            <a:off x="4876800" y="3124200"/>
            <a:ext cx="609600" cy="304800"/>
          </a:xfrm>
          <a:prstGeom prst="bentConnector3">
            <a:avLst>
              <a:gd name="adj1" fmla="val 63889"/>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75" name="Elbow Connector 274"/>
          <p:cNvCxnSpPr>
            <a:endCxn id="228" idx="1"/>
          </p:cNvCxnSpPr>
          <p:nvPr/>
        </p:nvCxnSpPr>
        <p:spPr>
          <a:xfrm flipV="1">
            <a:off x="1702403" y="2463801"/>
            <a:ext cx="6323997" cy="688703"/>
          </a:xfrm>
          <a:prstGeom prst="bentConnector3">
            <a:avLst>
              <a:gd name="adj1" fmla="val 24563"/>
            </a:avLst>
          </a:prstGeom>
          <a:ln w="28575" cmpd="sng">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05" name="Elbow Connector 304"/>
          <p:cNvCxnSpPr/>
          <p:nvPr/>
        </p:nvCxnSpPr>
        <p:spPr>
          <a:xfrm>
            <a:off x="6316133" y="2464570"/>
            <a:ext cx="491067" cy="456431"/>
          </a:xfrm>
          <a:prstGeom prst="bentConnector3">
            <a:avLst>
              <a:gd name="adj1" fmla="val 50000"/>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1117600" y="2770426"/>
            <a:ext cx="364131" cy="1117599"/>
            <a:chOff x="1540165" y="1809750"/>
            <a:chExt cx="273098" cy="838199"/>
          </a:xfrm>
        </p:grpSpPr>
        <p:sp>
          <p:nvSpPr>
            <p:cNvPr id="19" name="Rectangle 18"/>
            <p:cNvSpPr/>
            <p:nvPr/>
          </p:nvSpPr>
          <p:spPr>
            <a:xfrm>
              <a:off x="1540165" y="1809750"/>
              <a:ext cx="273098" cy="838199"/>
            </a:xfrm>
            <a:prstGeom prst="rect">
              <a:avLst/>
            </a:prstGeom>
            <a:solidFill>
              <a:schemeClr val="bg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b="1" dirty="0">
                <a:solidFill>
                  <a:schemeClr val="tx1"/>
                </a:solidFill>
                <a:latin typeface="Courier New"/>
                <a:cs typeface="Courier New"/>
              </a:endParaRPr>
            </a:p>
          </p:txBody>
        </p:sp>
        <p:sp>
          <p:nvSpPr>
            <p:cNvPr id="31" name="Isosceles Triangle 30"/>
            <p:cNvSpPr/>
            <p:nvPr/>
          </p:nvSpPr>
          <p:spPr>
            <a:xfrm>
              <a:off x="1600200" y="2495550"/>
              <a:ext cx="152400" cy="152399"/>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sp>
        <p:nvSpPr>
          <p:cNvPr id="116" name="Trapezoid 115"/>
          <p:cNvSpPr/>
          <p:nvPr/>
        </p:nvSpPr>
        <p:spPr>
          <a:xfrm rot="5400000">
            <a:off x="6575140" y="3784600"/>
            <a:ext cx="711200" cy="2032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cxnSp>
        <p:nvCxnSpPr>
          <p:cNvPr id="394" name="Elbow Connector 393"/>
          <p:cNvCxnSpPr/>
          <p:nvPr/>
        </p:nvCxnSpPr>
        <p:spPr>
          <a:xfrm>
            <a:off x="2743200" y="3835400"/>
            <a:ext cx="2235200" cy="1625600"/>
          </a:xfrm>
          <a:prstGeom prst="bentConnector3">
            <a:avLst>
              <a:gd name="adj1" fmla="val 3243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0" name="Straight Arrow Connector 399"/>
          <p:cNvCxnSpPr/>
          <p:nvPr/>
        </p:nvCxnSpPr>
        <p:spPr>
          <a:xfrm>
            <a:off x="3454400" y="3835400"/>
            <a:ext cx="304800" cy="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2" name="Straight Arrow Connector 401"/>
          <p:cNvCxnSpPr/>
          <p:nvPr/>
        </p:nvCxnSpPr>
        <p:spPr>
          <a:xfrm>
            <a:off x="3454400" y="4241800"/>
            <a:ext cx="304800" cy="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6" name="Elbow Connector 405"/>
          <p:cNvCxnSpPr>
            <a:stCxn id="66" idx="0"/>
          </p:cNvCxnSpPr>
          <p:nvPr/>
        </p:nvCxnSpPr>
        <p:spPr>
          <a:xfrm flipH="1" flipV="1">
            <a:off x="3556000" y="2006601"/>
            <a:ext cx="7323613" cy="1373425"/>
          </a:xfrm>
          <a:prstGeom prst="bentConnector3">
            <a:avLst>
              <a:gd name="adj1" fmla="val -9711"/>
            </a:avLst>
          </a:prstGeom>
          <a:ln w="28575"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417" name="Elbow Connector 416"/>
          <p:cNvCxnSpPr/>
          <p:nvPr/>
        </p:nvCxnSpPr>
        <p:spPr>
          <a:xfrm rot="16200000" flipH="1">
            <a:off x="3098800" y="2463800"/>
            <a:ext cx="1117600" cy="203200"/>
          </a:xfrm>
          <a:prstGeom prst="bentConnector3">
            <a:avLst>
              <a:gd name="adj1" fmla="val 98898"/>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68" name="Straight Arrow Connector 467"/>
          <p:cNvCxnSpPr>
            <a:stCxn id="116" idx="0"/>
          </p:cNvCxnSpPr>
          <p:nvPr/>
        </p:nvCxnSpPr>
        <p:spPr>
          <a:xfrm>
            <a:off x="7032341" y="3886200"/>
            <a:ext cx="195116" cy="2309"/>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4" name="Elbow Connector 473"/>
          <p:cNvCxnSpPr/>
          <p:nvPr/>
        </p:nvCxnSpPr>
        <p:spPr>
          <a:xfrm flipV="1">
            <a:off x="6277648" y="3937000"/>
            <a:ext cx="2561553" cy="554181"/>
          </a:xfrm>
          <a:prstGeom prst="bentConnector3">
            <a:avLst>
              <a:gd name="adj1" fmla="val 8155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13" name="Elbow Connector 512"/>
          <p:cNvCxnSpPr/>
          <p:nvPr/>
        </p:nvCxnSpPr>
        <p:spPr>
          <a:xfrm rot="5400000" flipH="1" flipV="1">
            <a:off x="6125441" y="3837134"/>
            <a:ext cx="832049" cy="519165"/>
          </a:xfrm>
          <a:prstGeom prst="bentConnector3">
            <a:avLst>
              <a:gd name="adj1" fmla="val 99028"/>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31" name="TextBox 530"/>
          <p:cNvSpPr txBox="1"/>
          <p:nvPr/>
        </p:nvSpPr>
        <p:spPr>
          <a:xfrm>
            <a:off x="304800" y="3124201"/>
            <a:ext cx="337128" cy="225767"/>
          </a:xfrm>
          <a:prstGeom prst="rect">
            <a:avLst/>
          </a:prstGeom>
          <a:noFill/>
        </p:spPr>
        <p:txBody>
          <a:bodyPr wrap="square" lIns="0" tIns="0" rIns="0" bIns="0" rtlCol="0">
            <a:spAutoFit/>
          </a:bodyPr>
          <a:lstStyle/>
          <a:p>
            <a:r>
              <a:rPr lang="en-US" sz="1467" dirty="0" err="1"/>
              <a:t>alu</a:t>
            </a:r>
            <a:r>
              <a:rPr lang="en-US" sz="1467" baseline="-25000" dirty="0" err="1"/>
              <a:t>X</a:t>
            </a:r>
            <a:endParaRPr lang="en-US" sz="1467" baseline="-25000" dirty="0"/>
          </a:p>
        </p:txBody>
      </p:sp>
      <p:sp>
        <p:nvSpPr>
          <p:cNvPr id="532" name="TextBox 531"/>
          <p:cNvSpPr txBox="1"/>
          <p:nvPr/>
        </p:nvSpPr>
        <p:spPr>
          <a:xfrm>
            <a:off x="203200" y="3530601"/>
            <a:ext cx="424796" cy="225767"/>
          </a:xfrm>
          <a:prstGeom prst="rect">
            <a:avLst/>
          </a:prstGeom>
          <a:noFill/>
        </p:spPr>
        <p:txBody>
          <a:bodyPr wrap="none" lIns="0" tIns="0" rIns="0" bIns="0" rtlCol="0">
            <a:spAutoFit/>
          </a:bodyPr>
          <a:lstStyle/>
          <a:p>
            <a:r>
              <a:rPr lang="en-US" sz="1467" dirty="0"/>
              <a:t>pc</a:t>
            </a:r>
            <a:r>
              <a:rPr lang="en-US" sz="1467" baseline="-25000" dirty="0"/>
              <a:t>F</a:t>
            </a:r>
            <a:r>
              <a:rPr lang="en-US" sz="1467" dirty="0"/>
              <a:t>+4</a:t>
            </a:r>
          </a:p>
        </p:txBody>
      </p:sp>
      <p:cxnSp>
        <p:nvCxnSpPr>
          <p:cNvPr id="14" name="Straight Connector 13"/>
          <p:cNvCxnSpPr/>
          <p:nvPr/>
        </p:nvCxnSpPr>
        <p:spPr>
          <a:xfrm flipH="1">
            <a:off x="406400" y="1701800"/>
            <a:ext cx="7416800" cy="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grpSp>
        <p:nvGrpSpPr>
          <p:cNvPr id="17" name="Group 16"/>
          <p:cNvGrpSpPr/>
          <p:nvPr/>
        </p:nvGrpSpPr>
        <p:grpSpPr>
          <a:xfrm>
            <a:off x="2844801" y="3632202"/>
            <a:ext cx="203201" cy="711199"/>
            <a:chOff x="1066799" y="3333750"/>
            <a:chExt cx="152401" cy="533399"/>
          </a:xfrm>
          <a:solidFill>
            <a:schemeClr val="accent1"/>
          </a:solidFill>
        </p:grpSpPr>
        <p:sp>
          <p:nvSpPr>
            <p:cNvPr id="126" name="Rectangle 125"/>
            <p:cNvSpPr/>
            <p:nvPr/>
          </p:nvSpPr>
          <p:spPr>
            <a:xfrm>
              <a:off x="1066799" y="3333750"/>
              <a:ext cx="152401" cy="533399"/>
            </a:xfrm>
            <a:prstGeom prst="rect">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b="1" dirty="0">
                <a:solidFill>
                  <a:schemeClr val="tx1"/>
                </a:solidFill>
                <a:latin typeface="Courier New"/>
                <a:cs typeface="Courier New"/>
              </a:endParaRPr>
            </a:p>
          </p:txBody>
        </p:sp>
        <p:sp>
          <p:nvSpPr>
            <p:cNvPr id="128" name="Isosceles Triangle 127"/>
            <p:cNvSpPr/>
            <p:nvPr/>
          </p:nvSpPr>
          <p:spPr>
            <a:xfrm>
              <a:off x="1066800" y="3714750"/>
              <a:ext cx="152400" cy="152399"/>
            </a:xfrm>
            <a:prstGeom prst="triangle">
              <a:avLst/>
            </a:prstGeom>
            <a:grp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grpSp>
        <p:nvGrpSpPr>
          <p:cNvPr id="133" name="Group 132"/>
          <p:cNvGrpSpPr/>
          <p:nvPr/>
        </p:nvGrpSpPr>
        <p:grpSpPr>
          <a:xfrm>
            <a:off x="2844800" y="2717802"/>
            <a:ext cx="203201" cy="711199"/>
            <a:chOff x="1066799" y="3333750"/>
            <a:chExt cx="152401" cy="533399"/>
          </a:xfrm>
          <a:solidFill>
            <a:schemeClr val="accent1"/>
          </a:solidFill>
        </p:grpSpPr>
        <p:sp>
          <p:nvSpPr>
            <p:cNvPr id="134" name="Rectangle 133"/>
            <p:cNvSpPr/>
            <p:nvPr/>
          </p:nvSpPr>
          <p:spPr>
            <a:xfrm>
              <a:off x="1066799" y="3333750"/>
              <a:ext cx="152401" cy="533399"/>
            </a:xfrm>
            <a:prstGeom prst="rect">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b="1" dirty="0">
                <a:solidFill>
                  <a:schemeClr val="tx1"/>
                </a:solidFill>
                <a:latin typeface="Courier New"/>
                <a:cs typeface="Courier New"/>
              </a:endParaRPr>
            </a:p>
          </p:txBody>
        </p:sp>
        <p:sp>
          <p:nvSpPr>
            <p:cNvPr id="135" name="Isosceles Triangle 134"/>
            <p:cNvSpPr/>
            <p:nvPr/>
          </p:nvSpPr>
          <p:spPr>
            <a:xfrm>
              <a:off x="1066800" y="3714750"/>
              <a:ext cx="152400" cy="152399"/>
            </a:xfrm>
            <a:prstGeom prst="triangle">
              <a:avLst/>
            </a:prstGeom>
            <a:grp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grpSp>
        <p:nvGrpSpPr>
          <p:cNvPr id="171" name="Group 170"/>
          <p:cNvGrpSpPr/>
          <p:nvPr/>
        </p:nvGrpSpPr>
        <p:grpSpPr>
          <a:xfrm>
            <a:off x="4978401" y="3733801"/>
            <a:ext cx="203201" cy="711199"/>
            <a:chOff x="1066799" y="3333750"/>
            <a:chExt cx="152401" cy="533399"/>
          </a:xfrm>
          <a:solidFill>
            <a:srgbClr val="5B9BD5"/>
          </a:solidFill>
        </p:grpSpPr>
        <p:sp>
          <p:nvSpPr>
            <p:cNvPr id="172" name="Rectangle 171"/>
            <p:cNvSpPr/>
            <p:nvPr/>
          </p:nvSpPr>
          <p:spPr>
            <a:xfrm>
              <a:off x="1066799" y="3333750"/>
              <a:ext cx="152401" cy="533399"/>
            </a:xfrm>
            <a:prstGeom prst="rect">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b="1" dirty="0">
                <a:solidFill>
                  <a:schemeClr val="tx1"/>
                </a:solidFill>
                <a:latin typeface="Courier New"/>
                <a:cs typeface="Courier New"/>
              </a:endParaRPr>
            </a:p>
          </p:txBody>
        </p:sp>
        <p:sp>
          <p:nvSpPr>
            <p:cNvPr id="173" name="Isosceles Triangle 172"/>
            <p:cNvSpPr/>
            <p:nvPr/>
          </p:nvSpPr>
          <p:spPr>
            <a:xfrm>
              <a:off x="1066800" y="3714750"/>
              <a:ext cx="152400" cy="152399"/>
            </a:xfrm>
            <a:prstGeom prst="triangle">
              <a:avLst/>
            </a:prstGeom>
            <a:grp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cxnSp>
        <p:nvCxnSpPr>
          <p:cNvPr id="187" name="Straight Arrow Connector 186"/>
          <p:cNvCxnSpPr>
            <a:endCxn id="72" idx="2"/>
          </p:cNvCxnSpPr>
          <p:nvPr/>
        </p:nvCxnSpPr>
        <p:spPr>
          <a:xfrm>
            <a:off x="5101554" y="3124201"/>
            <a:ext cx="1705647" cy="1825"/>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91" name="Group 190"/>
          <p:cNvGrpSpPr/>
          <p:nvPr/>
        </p:nvGrpSpPr>
        <p:grpSpPr>
          <a:xfrm>
            <a:off x="4978401" y="4953001"/>
            <a:ext cx="203201" cy="711199"/>
            <a:chOff x="1066799" y="3333750"/>
            <a:chExt cx="152401" cy="533399"/>
          </a:xfrm>
          <a:solidFill>
            <a:srgbClr val="5B9BD5"/>
          </a:solidFill>
        </p:grpSpPr>
        <p:sp>
          <p:nvSpPr>
            <p:cNvPr id="192" name="Rectangle 191"/>
            <p:cNvSpPr/>
            <p:nvPr/>
          </p:nvSpPr>
          <p:spPr>
            <a:xfrm>
              <a:off x="1066799" y="3333750"/>
              <a:ext cx="152401" cy="533399"/>
            </a:xfrm>
            <a:prstGeom prst="rect">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b="1" dirty="0">
                <a:solidFill>
                  <a:schemeClr val="tx1"/>
                </a:solidFill>
                <a:latin typeface="Courier New"/>
                <a:cs typeface="Courier New"/>
              </a:endParaRPr>
            </a:p>
          </p:txBody>
        </p:sp>
        <p:sp>
          <p:nvSpPr>
            <p:cNvPr id="193" name="Isosceles Triangle 192"/>
            <p:cNvSpPr/>
            <p:nvPr/>
          </p:nvSpPr>
          <p:spPr>
            <a:xfrm>
              <a:off x="1066800" y="3714750"/>
              <a:ext cx="152400" cy="152399"/>
            </a:xfrm>
            <a:prstGeom prst="triangle">
              <a:avLst/>
            </a:prstGeom>
            <a:grp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cxnSp>
        <p:nvCxnSpPr>
          <p:cNvPr id="220" name="Elbow Connector 219"/>
          <p:cNvCxnSpPr/>
          <p:nvPr/>
        </p:nvCxnSpPr>
        <p:spPr>
          <a:xfrm flipV="1">
            <a:off x="5791200" y="4140200"/>
            <a:ext cx="1016000" cy="812800"/>
          </a:xfrm>
          <a:prstGeom prst="bentConnector3">
            <a:avLst>
              <a:gd name="adj1" fmla="val 69697"/>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224" name="Group 223"/>
          <p:cNvGrpSpPr/>
          <p:nvPr/>
        </p:nvGrpSpPr>
        <p:grpSpPr>
          <a:xfrm>
            <a:off x="4978401" y="2108201"/>
            <a:ext cx="203201" cy="711199"/>
            <a:chOff x="1066799" y="3333750"/>
            <a:chExt cx="152401" cy="533399"/>
          </a:xfrm>
          <a:solidFill>
            <a:srgbClr val="5B9BD5"/>
          </a:solidFill>
        </p:grpSpPr>
        <p:sp>
          <p:nvSpPr>
            <p:cNvPr id="225" name="Rectangle 224"/>
            <p:cNvSpPr/>
            <p:nvPr/>
          </p:nvSpPr>
          <p:spPr>
            <a:xfrm>
              <a:off x="1066799" y="3333750"/>
              <a:ext cx="152401" cy="533399"/>
            </a:xfrm>
            <a:prstGeom prst="rect">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b="1" dirty="0">
                <a:solidFill>
                  <a:schemeClr val="tx1"/>
                </a:solidFill>
                <a:latin typeface="Courier New"/>
                <a:cs typeface="Courier New"/>
              </a:endParaRPr>
            </a:p>
          </p:txBody>
        </p:sp>
        <p:sp>
          <p:nvSpPr>
            <p:cNvPr id="226" name="Isosceles Triangle 225"/>
            <p:cNvSpPr/>
            <p:nvPr/>
          </p:nvSpPr>
          <p:spPr>
            <a:xfrm>
              <a:off x="1066800" y="3714750"/>
              <a:ext cx="152400" cy="152399"/>
            </a:xfrm>
            <a:prstGeom prst="triangle">
              <a:avLst/>
            </a:prstGeom>
            <a:grp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grpSp>
        <p:nvGrpSpPr>
          <p:cNvPr id="227" name="Group 226"/>
          <p:cNvGrpSpPr/>
          <p:nvPr/>
        </p:nvGrpSpPr>
        <p:grpSpPr>
          <a:xfrm>
            <a:off x="8026401" y="2108201"/>
            <a:ext cx="203201" cy="711199"/>
            <a:chOff x="1066799" y="3333750"/>
            <a:chExt cx="152401" cy="533399"/>
          </a:xfrm>
          <a:solidFill>
            <a:srgbClr val="5B9BD5"/>
          </a:solidFill>
        </p:grpSpPr>
        <p:sp>
          <p:nvSpPr>
            <p:cNvPr id="228" name="Rectangle 227"/>
            <p:cNvSpPr/>
            <p:nvPr/>
          </p:nvSpPr>
          <p:spPr>
            <a:xfrm>
              <a:off x="1066799" y="3333750"/>
              <a:ext cx="152401" cy="533399"/>
            </a:xfrm>
            <a:prstGeom prst="rect">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b="1" dirty="0">
                <a:solidFill>
                  <a:schemeClr val="tx1"/>
                </a:solidFill>
                <a:latin typeface="Courier New"/>
                <a:cs typeface="Courier New"/>
              </a:endParaRPr>
            </a:p>
          </p:txBody>
        </p:sp>
        <p:sp>
          <p:nvSpPr>
            <p:cNvPr id="229" name="Isosceles Triangle 228"/>
            <p:cNvSpPr/>
            <p:nvPr/>
          </p:nvSpPr>
          <p:spPr>
            <a:xfrm>
              <a:off x="1066800" y="3714750"/>
              <a:ext cx="152400" cy="152399"/>
            </a:xfrm>
            <a:prstGeom prst="triangle">
              <a:avLst/>
            </a:prstGeom>
            <a:grp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grpSp>
        <p:nvGrpSpPr>
          <p:cNvPr id="230" name="Group 229"/>
          <p:cNvGrpSpPr/>
          <p:nvPr/>
        </p:nvGrpSpPr>
        <p:grpSpPr>
          <a:xfrm>
            <a:off x="8026401" y="3124201"/>
            <a:ext cx="203201" cy="711199"/>
            <a:chOff x="1066799" y="3333750"/>
            <a:chExt cx="152401" cy="533399"/>
          </a:xfrm>
          <a:solidFill>
            <a:srgbClr val="5B9BD5"/>
          </a:solidFill>
        </p:grpSpPr>
        <p:sp>
          <p:nvSpPr>
            <p:cNvPr id="231" name="Rectangle 230"/>
            <p:cNvSpPr/>
            <p:nvPr/>
          </p:nvSpPr>
          <p:spPr>
            <a:xfrm>
              <a:off x="1066799" y="3333750"/>
              <a:ext cx="152401" cy="533399"/>
            </a:xfrm>
            <a:prstGeom prst="rect">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b="1" dirty="0">
                <a:solidFill>
                  <a:schemeClr val="tx1"/>
                </a:solidFill>
                <a:latin typeface="Courier New"/>
                <a:cs typeface="Courier New"/>
              </a:endParaRPr>
            </a:p>
          </p:txBody>
        </p:sp>
        <p:sp>
          <p:nvSpPr>
            <p:cNvPr id="232" name="Isosceles Triangle 231"/>
            <p:cNvSpPr/>
            <p:nvPr/>
          </p:nvSpPr>
          <p:spPr>
            <a:xfrm>
              <a:off x="1066800" y="3714750"/>
              <a:ext cx="152400" cy="152399"/>
            </a:xfrm>
            <a:prstGeom prst="triangle">
              <a:avLst/>
            </a:prstGeom>
            <a:grp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grpSp>
        <p:nvGrpSpPr>
          <p:cNvPr id="233" name="Group 232"/>
          <p:cNvGrpSpPr/>
          <p:nvPr/>
        </p:nvGrpSpPr>
        <p:grpSpPr>
          <a:xfrm>
            <a:off x="8026401" y="4140201"/>
            <a:ext cx="203201" cy="711199"/>
            <a:chOff x="1066799" y="3333750"/>
            <a:chExt cx="152401" cy="533399"/>
          </a:xfrm>
          <a:solidFill>
            <a:srgbClr val="5B9BD5"/>
          </a:solidFill>
        </p:grpSpPr>
        <p:sp>
          <p:nvSpPr>
            <p:cNvPr id="235" name="Rectangle 234"/>
            <p:cNvSpPr/>
            <p:nvPr/>
          </p:nvSpPr>
          <p:spPr>
            <a:xfrm>
              <a:off x="1066799" y="3333750"/>
              <a:ext cx="152401" cy="533399"/>
            </a:xfrm>
            <a:prstGeom prst="rect">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b="1" dirty="0">
                <a:solidFill>
                  <a:schemeClr val="tx1"/>
                </a:solidFill>
                <a:latin typeface="Courier New"/>
                <a:cs typeface="Courier New"/>
              </a:endParaRPr>
            </a:p>
          </p:txBody>
        </p:sp>
        <p:sp>
          <p:nvSpPr>
            <p:cNvPr id="236" name="Isosceles Triangle 235"/>
            <p:cNvSpPr/>
            <p:nvPr/>
          </p:nvSpPr>
          <p:spPr>
            <a:xfrm>
              <a:off x="1066800" y="3714750"/>
              <a:ext cx="152400" cy="152399"/>
            </a:xfrm>
            <a:prstGeom prst="triangle">
              <a:avLst/>
            </a:prstGeom>
            <a:grp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grpSp>
        <p:nvGrpSpPr>
          <p:cNvPr id="175" name="Group 174"/>
          <p:cNvGrpSpPr/>
          <p:nvPr/>
        </p:nvGrpSpPr>
        <p:grpSpPr>
          <a:xfrm>
            <a:off x="4978401" y="2921001"/>
            <a:ext cx="203201" cy="711199"/>
            <a:chOff x="1066799" y="3333750"/>
            <a:chExt cx="152401" cy="533399"/>
          </a:xfrm>
          <a:solidFill>
            <a:srgbClr val="5B9BD5"/>
          </a:solidFill>
        </p:grpSpPr>
        <p:sp>
          <p:nvSpPr>
            <p:cNvPr id="184" name="Rectangle 183"/>
            <p:cNvSpPr/>
            <p:nvPr/>
          </p:nvSpPr>
          <p:spPr>
            <a:xfrm>
              <a:off x="1066799" y="3333750"/>
              <a:ext cx="152401" cy="533399"/>
            </a:xfrm>
            <a:prstGeom prst="rect">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b="1" dirty="0">
                <a:solidFill>
                  <a:schemeClr val="tx1"/>
                </a:solidFill>
                <a:latin typeface="Courier New"/>
                <a:cs typeface="Courier New"/>
              </a:endParaRPr>
            </a:p>
          </p:txBody>
        </p:sp>
        <p:sp>
          <p:nvSpPr>
            <p:cNvPr id="186" name="Isosceles Triangle 185"/>
            <p:cNvSpPr/>
            <p:nvPr/>
          </p:nvSpPr>
          <p:spPr>
            <a:xfrm>
              <a:off x="1066800" y="3714750"/>
              <a:ext cx="152400" cy="152399"/>
            </a:xfrm>
            <a:prstGeom prst="triangle">
              <a:avLst/>
            </a:prstGeom>
            <a:grp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grpSp>
        <p:nvGrpSpPr>
          <p:cNvPr id="257" name="Group 256"/>
          <p:cNvGrpSpPr/>
          <p:nvPr/>
        </p:nvGrpSpPr>
        <p:grpSpPr>
          <a:xfrm>
            <a:off x="10972801" y="3022601"/>
            <a:ext cx="203201" cy="711199"/>
            <a:chOff x="1066799" y="3333750"/>
            <a:chExt cx="152401" cy="533399"/>
          </a:xfrm>
          <a:solidFill>
            <a:srgbClr val="5B9BD5"/>
          </a:solidFill>
        </p:grpSpPr>
        <p:sp>
          <p:nvSpPr>
            <p:cNvPr id="258" name="Rectangle 257"/>
            <p:cNvSpPr/>
            <p:nvPr/>
          </p:nvSpPr>
          <p:spPr>
            <a:xfrm>
              <a:off x="1066799" y="3333750"/>
              <a:ext cx="152401" cy="533399"/>
            </a:xfrm>
            <a:prstGeom prst="rect">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b="1" dirty="0">
                <a:solidFill>
                  <a:schemeClr val="tx1"/>
                </a:solidFill>
                <a:latin typeface="Courier New"/>
                <a:cs typeface="Courier New"/>
              </a:endParaRPr>
            </a:p>
          </p:txBody>
        </p:sp>
        <p:sp>
          <p:nvSpPr>
            <p:cNvPr id="259" name="Isosceles Triangle 258"/>
            <p:cNvSpPr/>
            <p:nvPr/>
          </p:nvSpPr>
          <p:spPr>
            <a:xfrm>
              <a:off x="1066800" y="3714750"/>
              <a:ext cx="152400" cy="152399"/>
            </a:xfrm>
            <a:prstGeom prst="triangle">
              <a:avLst/>
            </a:prstGeom>
            <a:grp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grpSp>
        <p:nvGrpSpPr>
          <p:cNvPr id="263" name="Group 262"/>
          <p:cNvGrpSpPr/>
          <p:nvPr/>
        </p:nvGrpSpPr>
        <p:grpSpPr>
          <a:xfrm>
            <a:off x="8636001" y="2209800"/>
            <a:ext cx="406400" cy="609600"/>
            <a:chOff x="5181600" y="3257550"/>
            <a:chExt cx="304800" cy="457200"/>
          </a:xfrm>
        </p:grpSpPr>
        <p:sp>
          <p:nvSpPr>
            <p:cNvPr id="264" name="Trapezoid 263"/>
            <p:cNvSpPr/>
            <p:nvPr/>
          </p:nvSpPr>
          <p:spPr>
            <a:xfrm rot="5400000">
              <a:off x="5143500" y="3371850"/>
              <a:ext cx="457200" cy="228600"/>
            </a:xfrm>
            <a:prstGeom prst="trapezoid">
              <a:avLst>
                <a:gd name="adj" fmla="val 30656"/>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265" name="TextBox 264"/>
            <p:cNvSpPr txBox="1"/>
            <p:nvPr/>
          </p:nvSpPr>
          <p:spPr>
            <a:xfrm>
              <a:off x="5181600" y="3333750"/>
              <a:ext cx="274835" cy="246173"/>
            </a:xfrm>
            <a:prstGeom prst="rect">
              <a:avLst/>
            </a:prstGeom>
            <a:noFill/>
          </p:spPr>
          <p:txBody>
            <a:bodyPr wrap="none" tIns="0" rIns="0" bIns="0" rtlCol="0">
              <a:spAutoFit/>
            </a:bodyPr>
            <a:lstStyle/>
            <a:p>
              <a:r>
                <a:rPr lang="en-US" sz="2133" dirty="0"/>
                <a:t>+4</a:t>
              </a:r>
            </a:p>
          </p:txBody>
        </p:sp>
      </p:grpSp>
      <p:cxnSp>
        <p:nvCxnSpPr>
          <p:cNvPr id="271" name="Straight Arrow Connector 270"/>
          <p:cNvCxnSpPr>
            <a:stCxn id="228" idx="3"/>
          </p:cNvCxnSpPr>
          <p:nvPr/>
        </p:nvCxnSpPr>
        <p:spPr>
          <a:xfrm flipV="1">
            <a:off x="8229602" y="2461341"/>
            <a:ext cx="524132" cy="2460"/>
          </a:xfrm>
          <a:prstGeom prst="straightConnector1">
            <a:avLst/>
          </a:prstGeom>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flipV="1">
            <a:off x="7823200" y="1701800"/>
            <a:ext cx="0" cy="1727200"/>
          </a:xfrm>
          <a:prstGeom prst="line">
            <a:avLst/>
          </a:prstGeom>
          <a:ln w="28575"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83" name="TextBox 282"/>
          <p:cNvSpPr txBox="1"/>
          <p:nvPr/>
        </p:nvSpPr>
        <p:spPr>
          <a:xfrm>
            <a:off x="2688496" y="2209801"/>
            <a:ext cx="603050" cy="461665"/>
          </a:xfrm>
          <a:prstGeom prst="rect">
            <a:avLst/>
          </a:prstGeom>
          <a:noFill/>
        </p:spPr>
        <p:txBody>
          <a:bodyPr wrap="none" rtlCol="0">
            <a:spAutoFit/>
          </a:bodyPr>
          <a:lstStyle/>
          <a:p>
            <a:r>
              <a:rPr lang="en-US" sz="2400" dirty="0" err="1"/>
              <a:t>pc</a:t>
            </a:r>
            <a:r>
              <a:rPr lang="en-US" sz="2400" baseline="-25000" dirty="0" err="1"/>
              <a:t>D</a:t>
            </a:r>
            <a:endParaRPr lang="en-US" sz="2400" baseline="-25000" dirty="0"/>
          </a:p>
        </p:txBody>
      </p:sp>
      <p:sp>
        <p:nvSpPr>
          <p:cNvPr id="321" name="TextBox 320"/>
          <p:cNvSpPr txBox="1"/>
          <p:nvPr/>
        </p:nvSpPr>
        <p:spPr>
          <a:xfrm>
            <a:off x="1016000" y="2209801"/>
            <a:ext cx="570990" cy="461665"/>
          </a:xfrm>
          <a:prstGeom prst="rect">
            <a:avLst/>
          </a:prstGeom>
          <a:noFill/>
        </p:spPr>
        <p:txBody>
          <a:bodyPr wrap="none" rtlCol="0">
            <a:spAutoFit/>
          </a:bodyPr>
          <a:lstStyle/>
          <a:p>
            <a:r>
              <a:rPr lang="en-US" sz="2400" dirty="0" err="1"/>
              <a:t>pc</a:t>
            </a:r>
            <a:r>
              <a:rPr lang="en-US" sz="2400" baseline="-25000" dirty="0" err="1"/>
              <a:t>F</a:t>
            </a:r>
            <a:endParaRPr lang="en-US" sz="2400" baseline="-25000" dirty="0"/>
          </a:p>
        </p:txBody>
      </p:sp>
      <p:sp>
        <p:nvSpPr>
          <p:cNvPr id="322" name="TextBox 321"/>
          <p:cNvSpPr txBox="1"/>
          <p:nvPr/>
        </p:nvSpPr>
        <p:spPr>
          <a:xfrm>
            <a:off x="5181601" y="2006601"/>
            <a:ext cx="582211" cy="461665"/>
          </a:xfrm>
          <a:prstGeom prst="rect">
            <a:avLst/>
          </a:prstGeom>
          <a:noFill/>
        </p:spPr>
        <p:txBody>
          <a:bodyPr wrap="none" rtlCol="0">
            <a:spAutoFit/>
          </a:bodyPr>
          <a:lstStyle/>
          <a:p>
            <a:r>
              <a:rPr lang="en-US" sz="2400" dirty="0" err="1"/>
              <a:t>pc</a:t>
            </a:r>
            <a:r>
              <a:rPr lang="en-US" sz="2400" baseline="-25000" dirty="0" err="1"/>
              <a:t>X</a:t>
            </a:r>
            <a:endParaRPr lang="en-US" sz="2400" baseline="-25000" dirty="0"/>
          </a:p>
        </p:txBody>
      </p:sp>
      <p:sp>
        <p:nvSpPr>
          <p:cNvPr id="323" name="TextBox 322"/>
          <p:cNvSpPr txBox="1"/>
          <p:nvPr/>
        </p:nvSpPr>
        <p:spPr>
          <a:xfrm>
            <a:off x="8156576" y="1905001"/>
            <a:ext cx="651140" cy="461665"/>
          </a:xfrm>
          <a:prstGeom prst="rect">
            <a:avLst/>
          </a:prstGeom>
          <a:noFill/>
        </p:spPr>
        <p:txBody>
          <a:bodyPr wrap="none" rtlCol="0">
            <a:spAutoFit/>
          </a:bodyPr>
          <a:lstStyle/>
          <a:p>
            <a:r>
              <a:rPr lang="en-US" sz="2400" dirty="0" err="1"/>
              <a:t>pc</a:t>
            </a:r>
            <a:r>
              <a:rPr lang="en-US" sz="2400" baseline="-25000" dirty="0" err="1"/>
              <a:t>M</a:t>
            </a:r>
            <a:endParaRPr lang="en-US" sz="2400" baseline="-25000" dirty="0"/>
          </a:p>
        </p:txBody>
      </p:sp>
      <p:sp>
        <p:nvSpPr>
          <p:cNvPr id="324" name="TextBox 323"/>
          <p:cNvSpPr txBox="1"/>
          <p:nvPr/>
        </p:nvSpPr>
        <p:spPr>
          <a:xfrm>
            <a:off x="2654715" y="4241801"/>
            <a:ext cx="763158" cy="461665"/>
          </a:xfrm>
          <a:prstGeom prst="rect">
            <a:avLst/>
          </a:prstGeom>
          <a:noFill/>
        </p:spPr>
        <p:txBody>
          <a:bodyPr wrap="none" rtlCol="0">
            <a:spAutoFit/>
          </a:bodyPr>
          <a:lstStyle/>
          <a:p>
            <a:r>
              <a:rPr lang="en-US" sz="2400" dirty="0" err="1"/>
              <a:t>inst</a:t>
            </a:r>
            <a:r>
              <a:rPr lang="en-US" sz="2400" baseline="-25000" dirty="0" err="1"/>
              <a:t>D</a:t>
            </a:r>
            <a:endParaRPr lang="en-US" sz="2400" baseline="-25000" dirty="0"/>
          </a:p>
        </p:txBody>
      </p:sp>
      <p:sp>
        <p:nvSpPr>
          <p:cNvPr id="325" name="TextBox 324"/>
          <p:cNvSpPr txBox="1"/>
          <p:nvPr/>
        </p:nvSpPr>
        <p:spPr>
          <a:xfrm>
            <a:off x="5125186" y="4953001"/>
            <a:ext cx="742319" cy="461665"/>
          </a:xfrm>
          <a:prstGeom prst="rect">
            <a:avLst/>
          </a:prstGeom>
          <a:noFill/>
        </p:spPr>
        <p:txBody>
          <a:bodyPr wrap="none" rtlCol="0">
            <a:spAutoFit/>
          </a:bodyPr>
          <a:lstStyle/>
          <a:p>
            <a:r>
              <a:rPr lang="en-US" sz="2400" dirty="0" err="1"/>
              <a:t>inst</a:t>
            </a:r>
            <a:r>
              <a:rPr lang="en-US" sz="2400" baseline="-25000" dirty="0" err="1"/>
              <a:t>X</a:t>
            </a:r>
            <a:endParaRPr lang="en-US" sz="2400" baseline="-25000" dirty="0"/>
          </a:p>
        </p:txBody>
      </p:sp>
      <p:sp>
        <p:nvSpPr>
          <p:cNvPr id="326" name="TextBox 325"/>
          <p:cNvSpPr txBox="1"/>
          <p:nvPr/>
        </p:nvSpPr>
        <p:spPr>
          <a:xfrm>
            <a:off x="5181600" y="2616201"/>
            <a:ext cx="668324" cy="461665"/>
          </a:xfrm>
          <a:prstGeom prst="rect">
            <a:avLst/>
          </a:prstGeom>
          <a:noFill/>
        </p:spPr>
        <p:txBody>
          <a:bodyPr wrap="none" rtlCol="0">
            <a:spAutoFit/>
          </a:bodyPr>
          <a:lstStyle/>
          <a:p>
            <a:r>
              <a:rPr lang="en-US" sz="2400" dirty="0"/>
              <a:t>rs1</a:t>
            </a:r>
            <a:r>
              <a:rPr lang="en-US" sz="2400" baseline="-25000" dirty="0"/>
              <a:t>X</a:t>
            </a:r>
          </a:p>
        </p:txBody>
      </p:sp>
      <p:sp>
        <p:nvSpPr>
          <p:cNvPr id="327" name="TextBox 326"/>
          <p:cNvSpPr txBox="1"/>
          <p:nvPr/>
        </p:nvSpPr>
        <p:spPr>
          <a:xfrm>
            <a:off x="5054811" y="4444686"/>
            <a:ext cx="668324" cy="461665"/>
          </a:xfrm>
          <a:prstGeom prst="rect">
            <a:avLst/>
          </a:prstGeom>
          <a:noFill/>
        </p:spPr>
        <p:txBody>
          <a:bodyPr wrap="none" rtlCol="0">
            <a:spAutoFit/>
          </a:bodyPr>
          <a:lstStyle/>
          <a:p>
            <a:r>
              <a:rPr lang="en-US" sz="2400" dirty="0"/>
              <a:t>rs2</a:t>
            </a:r>
            <a:r>
              <a:rPr lang="en-US" sz="2400" baseline="-25000" dirty="0"/>
              <a:t>X</a:t>
            </a:r>
          </a:p>
        </p:txBody>
      </p:sp>
      <p:sp>
        <p:nvSpPr>
          <p:cNvPr id="332" name="TextBox 331"/>
          <p:cNvSpPr txBox="1"/>
          <p:nvPr/>
        </p:nvSpPr>
        <p:spPr>
          <a:xfrm>
            <a:off x="8170865" y="3327401"/>
            <a:ext cx="739305" cy="461665"/>
          </a:xfrm>
          <a:prstGeom prst="rect">
            <a:avLst/>
          </a:prstGeom>
          <a:noFill/>
        </p:spPr>
        <p:txBody>
          <a:bodyPr wrap="none" rtlCol="0">
            <a:spAutoFit/>
          </a:bodyPr>
          <a:lstStyle/>
          <a:p>
            <a:r>
              <a:rPr lang="en-US" sz="2400" dirty="0" err="1"/>
              <a:t>alu</a:t>
            </a:r>
            <a:r>
              <a:rPr lang="en-US" sz="2400" baseline="-25000" dirty="0" err="1"/>
              <a:t>M</a:t>
            </a:r>
            <a:endParaRPr lang="en-US" sz="2400" baseline="-25000" dirty="0"/>
          </a:p>
        </p:txBody>
      </p:sp>
      <p:sp>
        <p:nvSpPr>
          <p:cNvPr id="338" name="TextBox 337"/>
          <p:cNvSpPr txBox="1"/>
          <p:nvPr/>
        </p:nvSpPr>
        <p:spPr>
          <a:xfrm>
            <a:off x="8185153" y="4371977"/>
            <a:ext cx="737253" cy="461665"/>
          </a:xfrm>
          <a:prstGeom prst="rect">
            <a:avLst/>
          </a:prstGeom>
          <a:noFill/>
        </p:spPr>
        <p:txBody>
          <a:bodyPr wrap="none" rtlCol="0">
            <a:spAutoFit/>
          </a:bodyPr>
          <a:lstStyle/>
          <a:p>
            <a:r>
              <a:rPr lang="en-US" sz="2400" dirty="0"/>
              <a:t>rs2</a:t>
            </a:r>
            <a:r>
              <a:rPr lang="en-US" sz="2400" baseline="-25000" dirty="0"/>
              <a:t>M</a:t>
            </a:r>
          </a:p>
        </p:txBody>
      </p:sp>
      <p:sp>
        <p:nvSpPr>
          <p:cNvPr id="341" name="TextBox 340"/>
          <p:cNvSpPr txBox="1"/>
          <p:nvPr/>
        </p:nvSpPr>
        <p:spPr>
          <a:xfrm>
            <a:off x="6502401" y="4546601"/>
            <a:ext cx="851515" cy="461665"/>
          </a:xfrm>
          <a:prstGeom prst="rect">
            <a:avLst/>
          </a:prstGeom>
          <a:noFill/>
        </p:spPr>
        <p:txBody>
          <a:bodyPr wrap="none" rtlCol="0">
            <a:spAutoFit/>
          </a:bodyPr>
          <a:lstStyle/>
          <a:p>
            <a:r>
              <a:rPr lang="en-US" sz="2400" dirty="0" err="1"/>
              <a:t>imm</a:t>
            </a:r>
            <a:r>
              <a:rPr lang="en-US" sz="2400" baseline="-25000" dirty="0" err="1"/>
              <a:t>X</a:t>
            </a:r>
            <a:endParaRPr lang="en-US" sz="2400" baseline="-25000" dirty="0"/>
          </a:p>
        </p:txBody>
      </p:sp>
      <p:grpSp>
        <p:nvGrpSpPr>
          <p:cNvPr id="83" name="Group 82"/>
          <p:cNvGrpSpPr/>
          <p:nvPr/>
        </p:nvGrpSpPr>
        <p:grpSpPr>
          <a:xfrm>
            <a:off x="5892800" y="4648200"/>
            <a:ext cx="741989" cy="609600"/>
            <a:chOff x="3886200" y="3257550"/>
            <a:chExt cx="556492" cy="457200"/>
          </a:xfrm>
        </p:grpSpPr>
        <p:sp>
          <p:nvSpPr>
            <p:cNvPr id="51" name="Trapezoid 50"/>
            <p:cNvSpPr/>
            <p:nvPr/>
          </p:nvSpPr>
          <p:spPr>
            <a:xfrm rot="5400000">
              <a:off x="3848100" y="3295650"/>
              <a:ext cx="457200" cy="381000"/>
            </a:xfrm>
            <a:prstGeom prst="trapezoid">
              <a:avLst>
                <a:gd name="adj" fmla="val 30656"/>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52" name="TextBox 51"/>
            <p:cNvSpPr txBox="1"/>
            <p:nvPr/>
          </p:nvSpPr>
          <p:spPr>
            <a:xfrm>
              <a:off x="3909292" y="3304885"/>
              <a:ext cx="533400" cy="246173"/>
            </a:xfrm>
            <a:prstGeom prst="rect">
              <a:avLst/>
            </a:prstGeom>
            <a:noFill/>
          </p:spPr>
          <p:txBody>
            <a:bodyPr wrap="square" lIns="0" tIns="0" rIns="0" bIns="0" rtlCol="0">
              <a:spAutoFit/>
            </a:bodyPr>
            <a:lstStyle/>
            <a:p>
              <a:r>
                <a:rPr lang="en-US" sz="1867" dirty="0" err="1"/>
                <a:t>Imm</a:t>
              </a:r>
              <a:r>
                <a:rPr lang="en-US" sz="2133" dirty="0"/>
                <a:t>.</a:t>
              </a:r>
            </a:p>
          </p:txBody>
        </p:sp>
      </p:grpSp>
      <p:sp>
        <p:nvSpPr>
          <p:cNvPr id="300" name="TextBox 299"/>
          <p:cNvSpPr txBox="1"/>
          <p:nvPr/>
        </p:nvSpPr>
        <p:spPr>
          <a:xfrm>
            <a:off x="8064885" y="1092200"/>
            <a:ext cx="4165600" cy="666977"/>
          </a:xfrm>
          <a:prstGeom prst="rect">
            <a:avLst/>
          </a:prstGeom>
          <a:noFill/>
        </p:spPr>
        <p:txBody>
          <a:bodyPr wrap="square" rtlCol="0">
            <a:spAutoFit/>
          </a:bodyPr>
          <a:lstStyle/>
          <a:p>
            <a:r>
              <a:rPr lang="en-US" sz="1867" i="1" dirty="0"/>
              <a:t>Recalculate PC+4 in M stage to avoid sending both PC and PC+4 down pipeline</a:t>
            </a:r>
          </a:p>
        </p:txBody>
      </p:sp>
      <p:cxnSp>
        <p:nvCxnSpPr>
          <p:cNvPr id="302" name="Straight Arrow Connector 301"/>
          <p:cNvCxnSpPr>
            <a:endCxn id="264" idx="1"/>
          </p:cNvCxnSpPr>
          <p:nvPr/>
        </p:nvCxnSpPr>
        <p:spPr>
          <a:xfrm flipH="1">
            <a:off x="8890000" y="1701800"/>
            <a:ext cx="457200" cy="5547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360" name="Group 359"/>
          <p:cNvGrpSpPr/>
          <p:nvPr/>
        </p:nvGrpSpPr>
        <p:grpSpPr>
          <a:xfrm>
            <a:off x="8026401" y="4953001"/>
            <a:ext cx="203201" cy="711199"/>
            <a:chOff x="1066799" y="3333750"/>
            <a:chExt cx="152401" cy="533399"/>
          </a:xfrm>
          <a:solidFill>
            <a:srgbClr val="5B9BD5"/>
          </a:solidFill>
        </p:grpSpPr>
        <p:sp>
          <p:nvSpPr>
            <p:cNvPr id="361" name="Rectangle 360"/>
            <p:cNvSpPr/>
            <p:nvPr/>
          </p:nvSpPr>
          <p:spPr>
            <a:xfrm>
              <a:off x="1066799" y="3333750"/>
              <a:ext cx="152401" cy="533399"/>
            </a:xfrm>
            <a:prstGeom prst="rect">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b="1" dirty="0">
                <a:solidFill>
                  <a:schemeClr val="tx1"/>
                </a:solidFill>
                <a:latin typeface="Courier New"/>
                <a:cs typeface="Courier New"/>
              </a:endParaRPr>
            </a:p>
          </p:txBody>
        </p:sp>
        <p:sp>
          <p:nvSpPr>
            <p:cNvPr id="362" name="Isosceles Triangle 361"/>
            <p:cNvSpPr/>
            <p:nvPr/>
          </p:nvSpPr>
          <p:spPr>
            <a:xfrm>
              <a:off x="1066800" y="3714750"/>
              <a:ext cx="152400" cy="152399"/>
            </a:xfrm>
            <a:prstGeom prst="triangle">
              <a:avLst/>
            </a:prstGeom>
            <a:grp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grpSp>
        <p:nvGrpSpPr>
          <p:cNvPr id="363" name="Group 362"/>
          <p:cNvGrpSpPr/>
          <p:nvPr/>
        </p:nvGrpSpPr>
        <p:grpSpPr>
          <a:xfrm>
            <a:off x="10972801" y="4953001"/>
            <a:ext cx="203201" cy="711199"/>
            <a:chOff x="1066799" y="3333750"/>
            <a:chExt cx="152401" cy="533399"/>
          </a:xfrm>
          <a:solidFill>
            <a:srgbClr val="5B9BD5"/>
          </a:solidFill>
        </p:grpSpPr>
        <p:sp>
          <p:nvSpPr>
            <p:cNvPr id="364" name="Rectangle 363"/>
            <p:cNvSpPr/>
            <p:nvPr/>
          </p:nvSpPr>
          <p:spPr>
            <a:xfrm>
              <a:off x="1066799" y="3333750"/>
              <a:ext cx="152401" cy="533399"/>
            </a:xfrm>
            <a:prstGeom prst="rect">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b="1" dirty="0">
                <a:solidFill>
                  <a:schemeClr val="tx1"/>
                </a:solidFill>
                <a:latin typeface="Courier New"/>
                <a:cs typeface="Courier New"/>
              </a:endParaRPr>
            </a:p>
          </p:txBody>
        </p:sp>
        <p:sp>
          <p:nvSpPr>
            <p:cNvPr id="365" name="Isosceles Triangle 364"/>
            <p:cNvSpPr/>
            <p:nvPr/>
          </p:nvSpPr>
          <p:spPr>
            <a:xfrm>
              <a:off x="1066800" y="3714750"/>
              <a:ext cx="152400" cy="152399"/>
            </a:xfrm>
            <a:prstGeom prst="triangle">
              <a:avLst/>
            </a:prstGeom>
            <a:grp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cxnSp>
        <p:nvCxnSpPr>
          <p:cNvPr id="344" name="Straight Connector 343"/>
          <p:cNvCxnSpPr/>
          <p:nvPr/>
        </p:nvCxnSpPr>
        <p:spPr>
          <a:xfrm>
            <a:off x="5791200" y="4953000"/>
            <a:ext cx="0" cy="508000"/>
          </a:xfrm>
          <a:prstGeom prst="lin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377" name="TextBox 376"/>
          <p:cNvSpPr txBox="1"/>
          <p:nvPr/>
        </p:nvSpPr>
        <p:spPr>
          <a:xfrm>
            <a:off x="8229600" y="4953001"/>
            <a:ext cx="811248" cy="461665"/>
          </a:xfrm>
          <a:prstGeom prst="rect">
            <a:avLst/>
          </a:prstGeom>
          <a:noFill/>
        </p:spPr>
        <p:txBody>
          <a:bodyPr wrap="none" rtlCol="0">
            <a:spAutoFit/>
          </a:bodyPr>
          <a:lstStyle/>
          <a:p>
            <a:r>
              <a:rPr lang="en-US" sz="2400" dirty="0" err="1"/>
              <a:t>inst</a:t>
            </a:r>
            <a:r>
              <a:rPr lang="en-US" sz="2400" baseline="-25000" dirty="0" err="1"/>
              <a:t>M</a:t>
            </a:r>
            <a:endParaRPr lang="en-US" sz="2400" baseline="-25000" dirty="0"/>
          </a:p>
        </p:txBody>
      </p:sp>
      <p:sp>
        <p:nvSpPr>
          <p:cNvPr id="378" name="TextBox 377"/>
          <p:cNvSpPr txBox="1"/>
          <p:nvPr/>
        </p:nvSpPr>
        <p:spPr>
          <a:xfrm>
            <a:off x="11117265" y="5156201"/>
            <a:ext cx="819263" cy="461665"/>
          </a:xfrm>
          <a:prstGeom prst="rect">
            <a:avLst/>
          </a:prstGeom>
          <a:noFill/>
        </p:spPr>
        <p:txBody>
          <a:bodyPr wrap="none" rtlCol="0">
            <a:spAutoFit/>
          </a:bodyPr>
          <a:lstStyle/>
          <a:p>
            <a:r>
              <a:rPr lang="en-US" sz="2400" dirty="0" err="1"/>
              <a:t>inst</a:t>
            </a:r>
            <a:r>
              <a:rPr lang="en-US" sz="2400" baseline="-25000" dirty="0" err="1"/>
              <a:t>W</a:t>
            </a:r>
            <a:endParaRPr lang="en-US" sz="2400" baseline="-25000" dirty="0"/>
          </a:p>
        </p:txBody>
      </p:sp>
      <p:cxnSp>
        <p:nvCxnSpPr>
          <p:cNvPr id="387" name="Elbow Connector 386"/>
          <p:cNvCxnSpPr/>
          <p:nvPr/>
        </p:nvCxnSpPr>
        <p:spPr>
          <a:xfrm rot="10800000">
            <a:off x="3454400" y="1905000"/>
            <a:ext cx="7721600" cy="3251200"/>
          </a:xfrm>
          <a:prstGeom prst="bentConnector3">
            <a:avLst>
              <a:gd name="adj1" fmla="val -6619"/>
            </a:avLst>
          </a:prstGeom>
          <a:ln w="28575" cmpd="sng">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68" name="Elbow Connector 367"/>
          <p:cNvCxnSpPr>
            <a:endCxn id="22" idx="1"/>
          </p:cNvCxnSpPr>
          <p:nvPr/>
        </p:nvCxnSpPr>
        <p:spPr>
          <a:xfrm rot="16200000" flipH="1">
            <a:off x="2793089" y="2566312"/>
            <a:ext cx="1627425" cy="304800"/>
          </a:xfrm>
          <a:prstGeom prst="bentConnector2">
            <a:avLst/>
          </a:prstGeom>
          <a:ln w="28575" cmpd="sng">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399" name="TextBox 398"/>
          <p:cNvSpPr txBox="1"/>
          <p:nvPr/>
        </p:nvSpPr>
        <p:spPr>
          <a:xfrm>
            <a:off x="4165600" y="5969000"/>
            <a:ext cx="4876800" cy="582980"/>
          </a:xfrm>
          <a:prstGeom prst="rect">
            <a:avLst/>
          </a:prstGeom>
          <a:noFill/>
        </p:spPr>
        <p:txBody>
          <a:bodyPr wrap="square" rtlCol="0">
            <a:spAutoFit/>
          </a:bodyPr>
          <a:lstStyle/>
          <a:p>
            <a:pPr>
              <a:lnSpc>
                <a:spcPct val="85000"/>
              </a:lnSpc>
            </a:pPr>
            <a:r>
              <a:rPr lang="en-US" sz="1867" i="1" dirty="0"/>
              <a:t>Must pipeline instruction along with data, so control operates correctly in each stage</a:t>
            </a:r>
          </a:p>
        </p:txBody>
      </p:sp>
      <p:cxnSp>
        <p:nvCxnSpPr>
          <p:cNvPr id="404" name="Straight Arrow Connector 403"/>
          <p:cNvCxnSpPr>
            <a:endCxn id="193" idx="4"/>
          </p:cNvCxnSpPr>
          <p:nvPr/>
        </p:nvCxnSpPr>
        <p:spPr>
          <a:xfrm flipH="1" flipV="1">
            <a:off x="5181602" y="5664200"/>
            <a:ext cx="582210" cy="254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7" name="Straight Arrow Connector 406"/>
          <p:cNvCxnSpPr/>
          <p:nvPr/>
        </p:nvCxnSpPr>
        <p:spPr>
          <a:xfrm flipV="1">
            <a:off x="7543800" y="5562600"/>
            <a:ext cx="381000" cy="406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0" name="Straight Arrow Connector 409"/>
          <p:cNvCxnSpPr/>
          <p:nvPr/>
        </p:nvCxnSpPr>
        <p:spPr>
          <a:xfrm flipV="1">
            <a:off x="8229600" y="5562603"/>
            <a:ext cx="2540000" cy="4063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3" name="Date Placeholder 3"/>
          <p:cNvSpPr txBox="1">
            <a:spLocks/>
          </p:cNvSpPr>
          <p:nvPr/>
        </p:nvSpPr>
        <p:spPr>
          <a:xfrm>
            <a:off x="609600" y="622876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dirty="0"/>
          </a:p>
        </p:txBody>
      </p:sp>
      <p:sp>
        <p:nvSpPr>
          <p:cNvPr id="145"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146" name="Slide Number Placeholder 5"/>
          <p:cNvSpPr>
            <a:spLocks noGrp="1"/>
          </p:cNvSpPr>
          <p:nvPr>
            <p:ph type="sldNum" sz="quarter" idx="4294967295"/>
          </p:nvPr>
        </p:nvSpPr>
        <p:spPr>
          <a:xfrm>
            <a:off x="9345561"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19</a:t>
            </a:fld>
            <a:endParaRPr lang="en-US" dirty="0"/>
          </a:p>
        </p:txBody>
      </p:sp>
      <p:grpSp>
        <p:nvGrpSpPr>
          <p:cNvPr id="37" name="Group 36"/>
          <p:cNvGrpSpPr/>
          <p:nvPr/>
        </p:nvGrpSpPr>
        <p:grpSpPr>
          <a:xfrm>
            <a:off x="25280" y="3961323"/>
            <a:ext cx="3471935" cy="2401514"/>
            <a:chOff x="1111807" y="1350787"/>
            <a:chExt cx="3471935" cy="2401514"/>
          </a:xfrm>
        </p:grpSpPr>
        <p:grpSp>
          <p:nvGrpSpPr>
            <p:cNvPr id="36" name="Group 35"/>
            <p:cNvGrpSpPr/>
            <p:nvPr/>
          </p:nvGrpSpPr>
          <p:grpSpPr>
            <a:xfrm>
              <a:off x="1111807" y="1350787"/>
              <a:ext cx="3471935" cy="2401514"/>
              <a:chOff x="375112" y="1248129"/>
              <a:chExt cx="3471935" cy="2401514"/>
            </a:xfrm>
          </p:grpSpPr>
          <p:sp>
            <p:nvSpPr>
              <p:cNvPr id="35" name="Rectangle 34"/>
              <p:cNvSpPr/>
              <p:nvPr/>
            </p:nvSpPr>
            <p:spPr>
              <a:xfrm>
                <a:off x="375112" y="1248129"/>
                <a:ext cx="3460292" cy="2395030"/>
              </a:xfrm>
              <a:prstGeom prst="rect">
                <a:avLst/>
              </a:prstGeom>
              <a:solidFill>
                <a:schemeClr val="bg1"/>
              </a:solid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p:cNvGrpSpPr/>
              <p:nvPr/>
            </p:nvGrpSpPr>
            <p:grpSpPr>
              <a:xfrm>
                <a:off x="455870" y="1312780"/>
                <a:ext cx="3391177" cy="2336863"/>
                <a:chOff x="-25410" y="4078166"/>
                <a:chExt cx="3391177" cy="2336863"/>
              </a:xfrm>
              <a:noFill/>
            </p:grpSpPr>
            <p:grpSp>
              <p:nvGrpSpPr>
                <p:cNvPr id="27" name="Group 26"/>
                <p:cNvGrpSpPr/>
                <p:nvPr/>
              </p:nvGrpSpPr>
              <p:grpSpPr>
                <a:xfrm>
                  <a:off x="-25410" y="4078166"/>
                  <a:ext cx="3391177" cy="1823230"/>
                  <a:chOff x="4252" y="4707571"/>
                  <a:chExt cx="3391177" cy="1823230"/>
                </a:xfrm>
                <a:grpFill/>
              </p:grpSpPr>
              <p:sp>
                <p:nvSpPr>
                  <p:cNvPr id="147" name="Rectangle 146"/>
                  <p:cNvSpPr/>
                  <p:nvPr/>
                </p:nvSpPr>
                <p:spPr>
                  <a:xfrm>
                    <a:off x="817052" y="5007563"/>
                    <a:ext cx="812800" cy="914400"/>
                  </a:xfrm>
                  <a:prstGeom prst="rect">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1400" dirty="0" smtClean="0">
                        <a:solidFill>
                          <a:schemeClr val="tx1"/>
                        </a:solidFill>
                        <a:latin typeface="Calibri"/>
                        <a:cs typeface="Calibri"/>
                      </a:rPr>
                      <a:t>Primary I$</a:t>
                    </a:r>
                    <a:endParaRPr lang="en-US" sz="1400" dirty="0">
                      <a:solidFill>
                        <a:schemeClr val="tx1"/>
                      </a:solidFill>
                      <a:latin typeface="Calibri"/>
                      <a:cs typeface="Calibri"/>
                    </a:endParaRPr>
                  </a:p>
                </p:txBody>
              </p:sp>
              <p:sp>
                <p:nvSpPr>
                  <p:cNvPr id="2" name="TextBox 1"/>
                  <p:cNvSpPr txBox="1"/>
                  <p:nvPr/>
                </p:nvSpPr>
                <p:spPr>
                  <a:xfrm>
                    <a:off x="1182260" y="5704254"/>
                    <a:ext cx="482824" cy="252826"/>
                  </a:xfrm>
                  <a:prstGeom prst="rect">
                    <a:avLst/>
                  </a:prstGeom>
                  <a:grpFill/>
                </p:spPr>
                <p:txBody>
                  <a:bodyPr wrap="none" rtlCol="0">
                    <a:spAutoFit/>
                  </a:bodyPr>
                  <a:lstStyle/>
                  <a:p>
                    <a:pPr>
                      <a:lnSpc>
                        <a:spcPct val="70000"/>
                      </a:lnSpc>
                    </a:pPr>
                    <a:r>
                      <a:rPr lang="en-US" sz="1400" dirty="0" smtClean="0"/>
                      <a:t>Hit?</a:t>
                    </a:r>
                    <a:endParaRPr lang="en-US" sz="1400" dirty="0"/>
                  </a:p>
                </p:txBody>
              </p:sp>
              <p:sp>
                <p:nvSpPr>
                  <p:cNvPr id="149" name="TextBox 148"/>
                  <p:cNvSpPr txBox="1"/>
                  <p:nvPr/>
                </p:nvSpPr>
                <p:spPr>
                  <a:xfrm>
                    <a:off x="769027" y="5229114"/>
                    <a:ext cx="912045" cy="252826"/>
                  </a:xfrm>
                  <a:prstGeom prst="rect">
                    <a:avLst/>
                  </a:prstGeom>
                  <a:grpFill/>
                </p:spPr>
                <p:txBody>
                  <a:bodyPr wrap="none" rtlCol="0">
                    <a:spAutoFit/>
                  </a:bodyPr>
                  <a:lstStyle/>
                  <a:p>
                    <a:pPr>
                      <a:lnSpc>
                        <a:spcPct val="70000"/>
                      </a:lnSpc>
                    </a:pPr>
                    <a:r>
                      <a:rPr lang="en-US" sz="1400" dirty="0" err="1" smtClean="0"/>
                      <a:t>Addr</a:t>
                    </a:r>
                    <a:r>
                      <a:rPr lang="en-US" sz="1400" dirty="0" smtClean="0"/>
                      <a:t> </a:t>
                    </a:r>
                    <a:r>
                      <a:rPr lang="en-US" sz="1400" dirty="0" err="1" smtClean="0"/>
                      <a:t>Instr</a:t>
                    </a:r>
                    <a:endParaRPr lang="en-US" sz="1400" dirty="0"/>
                  </a:p>
                </p:txBody>
              </p:sp>
              <p:cxnSp>
                <p:nvCxnSpPr>
                  <p:cNvPr id="150" name="Straight Arrow Connector 149"/>
                  <p:cNvCxnSpPr/>
                  <p:nvPr/>
                </p:nvCxnSpPr>
                <p:spPr>
                  <a:xfrm>
                    <a:off x="513347" y="5358948"/>
                    <a:ext cx="304800" cy="0"/>
                  </a:xfrm>
                  <a:prstGeom prst="straightConnector1">
                    <a:avLst/>
                  </a:prstGeom>
                  <a:grpFill/>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1" name="TextBox 150"/>
                  <p:cNvSpPr txBox="1"/>
                  <p:nvPr/>
                </p:nvSpPr>
                <p:spPr>
                  <a:xfrm>
                    <a:off x="4252" y="5021202"/>
                    <a:ext cx="570990" cy="461665"/>
                  </a:xfrm>
                  <a:prstGeom prst="rect">
                    <a:avLst/>
                  </a:prstGeom>
                  <a:grpFill/>
                </p:spPr>
                <p:txBody>
                  <a:bodyPr wrap="none" rtlCol="0">
                    <a:spAutoFit/>
                  </a:bodyPr>
                  <a:lstStyle/>
                  <a:p>
                    <a:r>
                      <a:rPr lang="en-US" sz="2400" dirty="0" err="1"/>
                      <a:t>pc</a:t>
                    </a:r>
                    <a:r>
                      <a:rPr lang="en-US" sz="2400" baseline="-25000" dirty="0" err="1"/>
                      <a:t>F</a:t>
                    </a:r>
                    <a:endParaRPr lang="en-US" sz="2400" baseline="-25000" dirty="0"/>
                  </a:p>
                </p:txBody>
              </p:sp>
              <p:cxnSp>
                <p:nvCxnSpPr>
                  <p:cNvPr id="152" name="Straight Arrow Connector 151"/>
                  <p:cNvCxnSpPr/>
                  <p:nvPr/>
                </p:nvCxnSpPr>
                <p:spPr>
                  <a:xfrm>
                    <a:off x="2498514" y="5078647"/>
                    <a:ext cx="304800" cy="0"/>
                  </a:xfrm>
                  <a:prstGeom prst="straightConnector1">
                    <a:avLst/>
                  </a:prstGeom>
                  <a:grpFill/>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53" name="Group 152"/>
                  <p:cNvGrpSpPr/>
                  <p:nvPr/>
                </p:nvGrpSpPr>
                <p:grpSpPr>
                  <a:xfrm>
                    <a:off x="2822357" y="4707571"/>
                    <a:ext cx="203201" cy="711199"/>
                    <a:chOff x="1066799" y="3333750"/>
                    <a:chExt cx="152401" cy="533399"/>
                  </a:xfrm>
                  <a:grpFill/>
                </p:grpSpPr>
                <p:sp>
                  <p:nvSpPr>
                    <p:cNvPr id="154" name="Rectangle 153"/>
                    <p:cNvSpPr/>
                    <p:nvPr/>
                  </p:nvSpPr>
                  <p:spPr>
                    <a:xfrm>
                      <a:off x="1066799" y="3333750"/>
                      <a:ext cx="152401" cy="533399"/>
                    </a:xfrm>
                    <a:prstGeom prst="rect">
                      <a:avLst/>
                    </a:prstGeom>
                    <a:solidFill>
                      <a:schemeClr val="accent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b="1" dirty="0">
                        <a:solidFill>
                          <a:schemeClr val="tx1"/>
                        </a:solidFill>
                        <a:latin typeface="Courier New"/>
                        <a:cs typeface="Courier New"/>
                      </a:endParaRPr>
                    </a:p>
                  </p:txBody>
                </p:sp>
                <p:sp>
                  <p:nvSpPr>
                    <p:cNvPr id="155" name="Isosceles Triangle 127"/>
                    <p:cNvSpPr/>
                    <p:nvPr/>
                  </p:nvSpPr>
                  <p:spPr>
                    <a:xfrm>
                      <a:off x="1066800" y="3714750"/>
                      <a:ext cx="152400" cy="152399"/>
                    </a:xfrm>
                    <a:prstGeom prst="triangle">
                      <a:avLst/>
                    </a:prstGeom>
                    <a:grp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sp>
                <p:nvSpPr>
                  <p:cNvPr id="156" name="TextBox 155"/>
                  <p:cNvSpPr txBox="1"/>
                  <p:nvPr/>
                </p:nvSpPr>
                <p:spPr>
                  <a:xfrm>
                    <a:off x="2632271" y="5317170"/>
                    <a:ext cx="763158" cy="461665"/>
                  </a:xfrm>
                  <a:prstGeom prst="rect">
                    <a:avLst/>
                  </a:prstGeom>
                  <a:grpFill/>
                </p:spPr>
                <p:txBody>
                  <a:bodyPr wrap="none" rtlCol="0">
                    <a:spAutoFit/>
                  </a:bodyPr>
                  <a:lstStyle/>
                  <a:p>
                    <a:r>
                      <a:rPr lang="en-US" sz="2400" dirty="0" err="1"/>
                      <a:t>inst</a:t>
                    </a:r>
                    <a:r>
                      <a:rPr lang="en-US" sz="2400" baseline="-25000" dirty="0" err="1"/>
                      <a:t>D</a:t>
                    </a:r>
                    <a:endParaRPr lang="en-US" sz="2400" baseline="-25000" dirty="0"/>
                  </a:p>
                </p:txBody>
              </p:sp>
              <p:grpSp>
                <p:nvGrpSpPr>
                  <p:cNvPr id="157" name="Group 156"/>
                  <p:cNvGrpSpPr/>
                  <p:nvPr/>
                </p:nvGrpSpPr>
                <p:grpSpPr>
                  <a:xfrm>
                    <a:off x="2074225" y="4766148"/>
                    <a:ext cx="406400" cy="609600"/>
                    <a:chOff x="5181600" y="3257550"/>
                    <a:chExt cx="304800" cy="457200"/>
                  </a:xfrm>
                  <a:grpFill/>
                </p:grpSpPr>
                <p:sp>
                  <p:nvSpPr>
                    <p:cNvPr id="158" name="Trapezoid 157"/>
                    <p:cNvSpPr/>
                    <p:nvPr/>
                  </p:nvSpPr>
                  <p:spPr>
                    <a:xfrm rot="5400000">
                      <a:off x="5143500" y="3371850"/>
                      <a:ext cx="457200" cy="228600"/>
                    </a:xfrm>
                    <a:prstGeom prst="trapezoid">
                      <a:avLst>
                        <a:gd name="adj" fmla="val 30656"/>
                      </a:avLst>
                    </a:prstGeom>
                    <a:grp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159" name="TextBox 158"/>
                    <p:cNvSpPr txBox="1"/>
                    <p:nvPr/>
                  </p:nvSpPr>
                  <p:spPr>
                    <a:xfrm>
                      <a:off x="5181600" y="3333750"/>
                      <a:ext cx="69299" cy="246173"/>
                    </a:xfrm>
                    <a:prstGeom prst="rect">
                      <a:avLst/>
                    </a:prstGeom>
                    <a:grpFill/>
                  </p:spPr>
                  <p:txBody>
                    <a:bodyPr wrap="none" tIns="0" rIns="0" bIns="0" rtlCol="0">
                      <a:spAutoFit/>
                    </a:bodyPr>
                    <a:lstStyle/>
                    <a:p>
                      <a:endParaRPr lang="en-US" sz="2133" dirty="0"/>
                    </a:p>
                  </p:txBody>
                </p:sp>
              </p:grpSp>
              <p:cxnSp>
                <p:nvCxnSpPr>
                  <p:cNvPr id="8" name="Straight Arrow Connector 7"/>
                  <p:cNvCxnSpPr/>
                  <p:nvPr/>
                </p:nvCxnSpPr>
                <p:spPr>
                  <a:xfrm flipV="1">
                    <a:off x="2324681" y="5336630"/>
                    <a:ext cx="0" cy="503789"/>
                  </a:xfrm>
                  <a:prstGeom prst="straightConnector1">
                    <a:avLst/>
                  </a:prstGeom>
                  <a:grpFill/>
                  <a:ln w="31750">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629852" y="5822201"/>
                    <a:ext cx="698373" cy="0"/>
                  </a:xfrm>
                  <a:prstGeom prst="line">
                    <a:avLst/>
                  </a:prstGeom>
                  <a:grpFill/>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4" name="Straight Connector 173"/>
                  <p:cNvCxnSpPr/>
                  <p:nvPr/>
                </p:nvCxnSpPr>
                <p:spPr>
                  <a:xfrm>
                    <a:off x="1629285" y="5316475"/>
                    <a:ext cx="546540" cy="0"/>
                  </a:xfrm>
                  <a:prstGeom prst="line">
                    <a:avLst/>
                  </a:prstGeom>
                  <a:grpFill/>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6" name="TextBox 175"/>
                  <p:cNvSpPr txBox="1"/>
                  <p:nvPr/>
                </p:nvSpPr>
                <p:spPr>
                  <a:xfrm>
                    <a:off x="838271" y="4721523"/>
                    <a:ext cx="845103" cy="252826"/>
                  </a:xfrm>
                  <a:prstGeom prst="rect">
                    <a:avLst/>
                  </a:prstGeom>
                  <a:grpFill/>
                </p:spPr>
                <p:txBody>
                  <a:bodyPr wrap="none" rtlCol="0">
                    <a:spAutoFit/>
                  </a:bodyPr>
                  <a:lstStyle/>
                  <a:p>
                    <a:pPr>
                      <a:lnSpc>
                        <a:spcPct val="70000"/>
                      </a:lnSpc>
                    </a:pPr>
                    <a:r>
                      <a:rPr lang="en-US" sz="1400" smtClean="0"/>
                      <a:t>“Bubble”</a:t>
                    </a:r>
                    <a:endParaRPr lang="en-US" sz="1400" dirty="0"/>
                  </a:p>
                </p:txBody>
              </p:sp>
              <p:cxnSp>
                <p:nvCxnSpPr>
                  <p:cNvPr id="177" name="Straight Connector 176"/>
                  <p:cNvCxnSpPr/>
                  <p:nvPr/>
                </p:nvCxnSpPr>
                <p:spPr>
                  <a:xfrm>
                    <a:off x="1629285" y="4850810"/>
                    <a:ext cx="546540" cy="0"/>
                  </a:xfrm>
                  <a:prstGeom prst="line">
                    <a:avLst/>
                  </a:prstGeom>
                  <a:grpFill/>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377246" y="6169334"/>
                    <a:ext cx="1930659" cy="0"/>
                  </a:xfrm>
                  <a:prstGeom prst="line">
                    <a:avLst/>
                  </a:prstGeom>
                  <a:grpFill/>
                  <a:ln w="28575">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90" name="TextBox 189"/>
                  <p:cNvSpPr txBox="1"/>
                  <p:nvPr/>
                </p:nvSpPr>
                <p:spPr>
                  <a:xfrm>
                    <a:off x="358975" y="5923345"/>
                    <a:ext cx="495649" cy="252826"/>
                  </a:xfrm>
                  <a:prstGeom prst="rect">
                    <a:avLst/>
                  </a:prstGeom>
                  <a:grpFill/>
                </p:spPr>
                <p:txBody>
                  <a:bodyPr wrap="none" rtlCol="0">
                    <a:spAutoFit/>
                  </a:bodyPr>
                  <a:lstStyle/>
                  <a:p>
                    <a:pPr>
                      <a:lnSpc>
                        <a:spcPct val="70000"/>
                      </a:lnSpc>
                    </a:pPr>
                    <a:r>
                      <a:rPr lang="en-US" sz="1400" dirty="0" err="1" smtClean="0"/>
                      <a:t>PC</a:t>
                    </a:r>
                    <a:r>
                      <a:rPr lang="en-US" sz="1400" baseline="-25000" dirty="0" err="1" smtClean="0"/>
                      <a:t>en</a:t>
                    </a:r>
                    <a:endParaRPr lang="en-US" sz="1400" baseline="-25000" dirty="0"/>
                  </a:p>
                </p:txBody>
              </p:sp>
              <p:sp>
                <p:nvSpPr>
                  <p:cNvPr id="25" name="Oval 24"/>
                  <p:cNvSpPr/>
                  <p:nvPr/>
                </p:nvSpPr>
                <p:spPr>
                  <a:xfrm>
                    <a:off x="2279865" y="5794708"/>
                    <a:ext cx="67083" cy="6708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p:nvPr/>
                </p:nvSpPr>
                <p:spPr>
                  <a:xfrm>
                    <a:off x="2289386" y="6132851"/>
                    <a:ext cx="67083" cy="67083"/>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TextBox 195"/>
                  <p:cNvSpPr txBox="1"/>
                  <p:nvPr/>
                </p:nvSpPr>
                <p:spPr>
                  <a:xfrm>
                    <a:off x="2337646" y="6127164"/>
                    <a:ext cx="1017586" cy="403637"/>
                  </a:xfrm>
                  <a:prstGeom prst="rect">
                    <a:avLst/>
                  </a:prstGeom>
                  <a:grpFill/>
                </p:spPr>
                <p:txBody>
                  <a:bodyPr wrap="none" rtlCol="0">
                    <a:spAutoFit/>
                  </a:bodyPr>
                  <a:lstStyle/>
                  <a:p>
                    <a:pPr>
                      <a:lnSpc>
                        <a:spcPct val="70000"/>
                      </a:lnSpc>
                    </a:pPr>
                    <a:r>
                      <a:rPr lang="en-US" sz="1400" dirty="0" smtClean="0"/>
                      <a:t>To Memory</a:t>
                    </a:r>
                    <a:br>
                      <a:rPr lang="en-US" sz="1400" dirty="0" smtClean="0"/>
                    </a:br>
                    <a:r>
                      <a:rPr lang="en-US" sz="1400" dirty="0" smtClean="0"/>
                      <a:t>Controller</a:t>
                    </a:r>
                    <a:endParaRPr lang="en-US" sz="1400" dirty="0"/>
                  </a:p>
                </p:txBody>
              </p:sp>
              <p:cxnSp>
                <p:nvCxnSpPr>
                  <p:cNvPr id="197" name="Straight Arrow Connector 196"/>
                  <p:cNvCxnSpPr/>
                  <p:nvPr/>
                </p:nvCxnSpPr>
                <p:spPr>
                  <a:xfrm flipV="1">
                    <a:off x="996048" y="5929076"/>
                    <a:ext cx="0" cy="503789"/>
                  </a:xfrm>
                  <a:prstGeom prst="straightConnector1">
                    <a:avLst/>
                  </a:prstGeom>
                  <a:grpFill/>
                  <a:ln w="31750">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grpSp>
            <p:sp>
              <p:nvSpPr>
                <p:cNvPr id="199" name="TextBox 198"/>
                <p:cNvSpPr txBox="1"/>
                <p:nvPr/>
              </p:nvSpPr>
              <p:spPr>
                <a:xfrm>
                  <a:off x="187200" y="5773315"/>
                  <a:ext cx="1548244" cy="641714"/>
                </a:xfrm>
                <a:prstGeom prst="rect">
                  <a:avLst/>
                </a:prstGeom>
                <a:grpFill/>
              </p:spPr>
              <p:txBody>
                <a:bodyPr wrap="none" rtlCol="0">
                  <a:spAutoFit/>
                </a:bodyPr>
                <a:lstStyle/>
                <a:p>
                  <a:pPr>
                    <a:lnSpc>
                      <a:spcPct val="85000"/>
                    </a:lnSpc>
                    <a:spcBef>
                      <a:spcPct val="0"/>
                    </a:spcBef>
                  </a:pPr>
                  <a:r>
                    <a:rPr lang="en-US" sz="1400" dirty="0" smtClean="0">
                      <a:cs typeface="Calibri"/>
                    </a:rPr>
                    <a:t>Refill $ Data </a:t>
                  </a:r>
                  <a:r>
                    <a:rPr lang="en-US" sz="1400" dirty="0">
                      <a:cs typeface="Calibri"/>
                    </a:rPr>
                    <a:t>from </a:t>
                  </a:r>
                  <a:r>
                    <a:rPr lang="en-US" sz="1400" dirty="0" smtClean="0">
                      <a:cs typeface="Calibri"/>
                    </a:rPr>
                    <a:t/>
                  </a:r>
                  <a:br>
                    <a:rPr lang="en-US" sz="1400" dirty="0" smtClean="0">
                      <a:cs typeface="Calibri"/>
                    </a:rPr>
                  </a:br>
                  <a:r>
                    <a:rPr lang="en-US" sz="1400" dirty="0" smtClean="0">
                      <a:cs typeface="Calibri"/>
                    </a:rPr>
                    <a:t>Lower </a:t>
                  </a:r>
                  <a:r>
                    <a:rPr lang="en-US" sz="1400" dirty="0">
                      <a:cs typeface="Calibri"/>
                    </a:rPr>
                    <a:t>Levels of </a:t>
                  </a:r>
                  <a:r>
                    <a:rPr lang="en-US" sz="1400" dirty="0" smtClean="0">
                      <a:cs typeface="Calibri"/>
                    </a:rPr>
                    <a:t/>
                  </a:r>
                  <a:br>
                    <a:rPr lang="en-US" sz="1400" dirty="0" smtClean="0">
                      <a:cs typeface="Calibri"/>
                    </a:rPr>
                  </a:br>
                  <a:r>
                    <a:rPr lang="en-US" sz="1400" dirty="0" smtClean="0">
                      <a:cs typeface="Calibri"/>
                    </a:rPr>
                    <a:t>Memory Hierarchy</a:t>
                  </a:r>
                  <a:endParaRPr lang="en-US" sz="1400" dirty="0">
                    <a:cs typeface="Calibri"/>
                  </a:endParaRPr>
                </a:p>
              </p:txBody>
            </p:sp>
          </p:grpSp>
        </p:grpSp>
        <p:cxnSp>
          <p:nvCxnSpPr>
            <p:cNvPr id="189" name="Straight Arrow Connector 188"/>
            <p:cNvCxnSpPr/>
            <p:nvPr/>
          </p:nvCxnSpPr>
          <p:spPr>
            <a:xfrm flipV="1">
              <a:off x="3512943" y="2533753"/>
              <a:ext cx="0" cy="878788"/>
            </a:xfrm>
            <a:prstGeom prst="straightConnector1">
              <a:avLst/>
            </a:prstGeom>
            <a:ln w="3175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467" name="Group 466"/>
          <p:cNvGrpSpPr/>
          <p:nvPr/>
        </p:nvGrpSpPr>
        <p:grpSpPr>
          <a:xfrm>
            <a:off x="9044613" y="3842323"/>
            <a:ext cx="3163292" cy="2642729"/>
            <a:chOff x="12875812" y="260143"/>
            <a:chExt cx="3163292" cy="2642729"/>
          </a:xfrm>
        </p:grpSpPr>
        <p:sp>
          <p:nvSpPr>
            <p:cNvPr id="207" name="Rectangle 206"/>
            <p:cNvSpPr/>
            <p:nvPr/>
          </p:nvSpPr>
          <p:spPr>
            <a:xfrm>
              <a:off x="12875812" y="260143"/>
              <a:ext cx="3096872" cy="2635313"/>
            </a:xfrm>
            <a:prstGeom prst="rect">
              <a:avLst/>
            </a:prstGeom>
            <a:solidFill>
              <a:schemeClr val="bg1"/>
            </a:solid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Isosceles Triangle 68"/>
            <p:cNvSpPr/>
            <p:nvPr/>
          </p:nvSpPr>
          <p:spPr>
            <a:xfrm>
              <a:off x="13591312" y="1296208"/>
              <a:ext cx="203200" cy="203200"/>
            </a:xfrm>
            <a:prstGeom prst="triangle">
              <a:avLst/>
            </a:prstGeom>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sp>
          <p:nvSpPr>
            <p:cNvPr id="255" name="Trapezoid 254"/>
            <p:cNvSpPr/>
            <p:nvPr/>
          </p:nvSpPr>
          <p:spPr>
            <a:xfrm rot="5400000">
              <a:off x="14473633" y="719598"/>
              <a:ext cx="1016000" cy="203200"/>
            </a:xfrm>
            <a:prstGeom prst="trapezoid">
              <a:avLst>
                <a:gd name="adj" fmla="val 62709"/>
              </a:avLst>
            </a:prstGeom>
            <a:solidFill>
              <a:srgbClr val="FFFFFF"/>
            </a:solid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cxnSp>
          <p:nvCxnSpPr>
            <p:cNvPr id="256" name="Straight Arrow Connector 255"/>
            <p:cNvCxnSpPr/>
            <p:nvPr/>
          </p:nvCxnSpPr>
          <p:spPr>
            <a:xfrm>
              <a:off x="13150662" y="1221318"/>
              <a:ext cx="304800" cy="0"/>
            </a:xfrm>
            <a:prstGeom prst="straightConnector1">
              <a:avLst/>
            </a:prstGeom>
            <a:noFill/>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459" name="Group 458"/>
            <p:cNvGrpSpPr/>
            <p:nvPr/>
          </p:nvGrpSpPr>
          <p:grpSpPr>
            <a:xfrm>
              <a:off x="12883967" y="448399"/>
              <a:ext cx="3155137" cy="2454473"/>
              <a:chOff x="8932673" y="4192833"/>
              <a:chExt cx="3155137" cy="2454473"/>
            </a:xfrm>
          </p:grpSpPr>
          <p:grpSp>
            <p:nvGrpSpPr>
              <p:cNvPr id="209" name="Group 208"/>
              <p:cNvGrpSpPr/>
              <p:nvPr/>
            </p:nvGrpSpPr>
            <p:grpSpPr>
              <a:xfrm>
                <a:off x="9210108" y="4192833"/>
                <a:ext cx="2432802" cy="1097119"/>
                <a:chOff x="494297" y="4859961"/>
                <a:chExt cx="2432802" cy="1097119"/>
              </a:xfrm>
              <a:noFill/>
            </p:grpSpPr>
            <p:sp>
              <p:nvSpPr>
                <p:cNvPr id="211" name="Rectangle 210"/>
                <p:cNvSpPr/>
                <p:nvPr/>
              </p:nvSpPr>
              <p:spPr>
                <a:xfrm>
                  <a:off x="782913" y="5007563"/>
                  <a:ext cx="846939" cy="914400"/>
                </a:xfrm>
                <a:prstGeom prst="rect">
                  <a:avLst/>
                </a:prstGeom>
                <a:grp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t" anchorCtr="0"/>
                <a:lstStyle/>
                <a:p>
                  <a:pPr algn="ctr"/>
                  <a:r>
                    <a:rPr lang="en-US" sz="1400" dirty="0" smtClean="0">
                      <a:solidFill>
                        <a:schemeClr val="tx1"/>
                      </a:solidFill>
                      <a:latin typeface="Calibri"/>
                      <a:cs typeface="Calibri"/>
                    </a:rPr>
                    <a:t>Primary D$</a:t>
                  </a:r>
                  <a:endParaRPr lang="en-US" sz="1400" dirty="0">
                    <a:solidFill>
                      <a:schemeClr val="tx1"/>
                    </a:solidFill>
                    <a:latin typeface="Calibri"/>
                    <a:cs typeface="Calibri"/>
                  </a:endParaRPr>
                </a:p>
              </p:txBody>
            </p:sp>
            <p:sp>
              <p:nvSpPr>
                <p:cNvPr id="212" name="TextBox 211"/>
                <p:cNvSpPr txBox="1"/>
                <p:nvPr/>
              </p:nvSpPr>
              <p:spPr>
                <a:xfrm>
                  <a:off x="1182260" y="5704254"/>
                  <a:ext cx="482824" cy="252826"/>
                </a:xfrm>
                <a:prstGeom prst="rect">
                  <a:avLst/>
                </a:prstGeom>
                <a:grpFill/>
              </p:spPr>
              <p:txBody>
                <a:bodyPr wrap="none" rtlCol="0">
                  <a:spAutoFit/>
                </a:bodyPr>
                <a:lstStyle/>
                <a:p>
                  <a:pPr>
                    <a:lnSpc>
                      <a:spcPct val="70000"/>
                    </a:lnSpc>
                  </a:pPr>
                  <a:r>
                    <a:rPr lang="en-US" sz="1400" dirty="0" smtClean="0"/>
                    <a:t>Hit?</a:t>
                  </a:r>
                  <a:endParaRPr lang="en-US" sz="1400" dirty="0"/>
                </a:p>
              </p:txBody>
            </p:sp>
            <p:sp>
              <p:nvSpPr>
                <p:cNvPr id="213" name="TextBox 212"/>
                <p:cNvSpPr txBox="1"/>
                <p:nvPr/>
              </p:nvSpPr>
              <p:spPr>
                <a:xfrm>
                  <a:off x="737277" y="5207848"/>
                  <a:ext cx="943913" cy="544765"/>
                </a:xfrm>
                <a:prstGeom prst="rect">
                  <a:avLst/>
                </a:prstGeom>
                <a:grpFill/>
              </p:spPr>
              <p:txBody>
                <a:bodyPr wrap="none" rtlCol="0">
                  <a:spAutoFit/>
                </a:bodyPr>
                <a:lstStyle/>
                <a:p>
                  <a:pPr>
                    <a:lnSpc>
                      <a:spcPct val="70000"/>
                    </a:lnSpc>
                  </a:pPr>
                  <a:r>
                    <a:rPr lang="en-US" sz="1400" dirty="0" err="1" smtClean="0"/>
                    <a:t>Addr</a:t>
                  </a:r>
                  <a:r>
                    <a:rPr lang="en-US" sz="1400" dirty="0" smtClean="0"/>
                    <a:t> </a:t>
                  </a:r>
                  <a:br>
                    <a:rPr lang="en-US" sz="1400" dirty="0" smtClean="0"/>
                  </a:br>
                  <a:r>
                    <a:rPr lang="en-US" sz="1400" dirty="0" smtClean="0"/>
                    <a:t>        </a:t>
                  </a:r>
                  <a:r>
                    <a:rPr lang="en-US" sz="1400" dirty="0" err="1" smtClean="0"/>
                    <a:t>DataR</a:t>
                  </a:r>
                  <a:endParaRPr lang="en-US" sz="1400" dirty="0" smtClean="0"/>
                </a:p>
                <a:p>
                  <a:pPr>
                    <a:lnSpc>
                      <a:spcPct val="70000"/>
                    </a:lnSpc>
                  </a:pPr>
                  <a:r>
                    <a:rPr lang="en-US" sz="1400" dirty="0" err="1" smtClean="0"/>
                    <a:t>DataW</a:t>
                  </a:r>
                  <a:endParaRPr lang="en-US" sz="1400" dirty="0"/>
                </a:p>
              </p:txBody>
            </p:sp>
            <p:cxnSp>
              <p:nvCxnSpPr>
                <p:cNvPr id="215" name="Straight Arrow Connector 214"/>
                <p:cNvCxnSpPr/>
                <p:nvPr/>
              </p:nvCxnSpPr>
              <p:spPr>
                <a:xfrm>
                  <a:off x="494297" y="5358948"/>
                  <a:ext cx="304800" cy="0"/>
                </a:xfrm>
                <a:prstGeom prst="straightConnector1">
                  <a:avLst/>
                </a:prstGeom>
                <a:grpFill/>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2412745" y="5211997"/>
                  <a:ext cx="304800" cy="0"/>
                </a:xfrm>
                <a:prstGeom prst="straightConnector1">
                  <a:avLst/>
                </a:prstGeom>
                <a:grpFill/>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218" name="Group 217"/>
                <p:cNvGrpSpPr/>
                <p:nvPr/>
              </p:nvGrpSpPr>
              <p:grpSpPr>
                <a:xfrm>
                  <a:off x="2723892" y="4859961"/>
                  <a:ext cx="203207" cy="711204"/>
                  <a:chOff x="992952" y="3448046"/>
                  <a:chExt cx="152406" cy="533403"/>
                </a:xfrm>
                <a:grpFill/>
              </p:grpSpPr>
              <p:sp>
                <p:nvSpPr>
                  <p:cNvPr id="250" name="Rectangle 249"/>
                  <p:cNvSpPr/>
                  <p:nvPr/>
                </p:nvSpPr>
                <p:spPr>
                  <a:xfrm>
                    <a:off x="992957" y="3448046"/>
                    <a:ext cx="152401" cy="533399"/>
                  </a:xfrm>
                  <a:prstGeom prst="rect">
                    <a:avLst/>
                  </a:prstGeom>
                  <a:solidFill>
                    <a:schemeClr val="accent1"/>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sz="2400" b="1" dirty="0">
                      <a:solidFill>
                        <a:schemeClr val="tx1"/>
                      </a:solidFill>
                      <a:latin typeface="Courier New"/>
                      <a:cs typeface="Courier New"/>
                    </a:endParaRPr>
                  </a:p>
                </p:txBody>
              </p:sp>
              <p:sp>
                <p:nvSpPr>
                  <p:cNvPr id="252" name="Isosceles Triangle 127"/>
                  <p:cNvSpPr/>
                  <p:nvPr/>
                </p:nvSpPr>
                <p:spPr>
                  <a:xfrm>
                    <a:off x="992952" y="3829050"/>
                    <a:ext cx="152400" cy="152399"/>
                  </a:xfrm>
                  <a:prstGeom prst="triangle">
                    <a:avLst/>
                  </a:prstGeom>
                  <a:grpFill/>
                  <a:ln w="28575" cmpd="sng">
                    <a:solidFill>
                      <a:srgbClr val="000000"/>
                    </a:solidFill>
                  </a:ln>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p>
                </p:txBody>
              </p:sp>
            </p:grpSp>
            <p:sp>
              <p:nvSpPr>
                <p:cNvPr id="249" name="TextBox 248"/>
                <p:cNvSpPr txBox="1"/>
                <p:nvPr/>
              </p:nvSpPr>
              <p:spPr>
                <a:xfrm>
                  <a:off x="2074250" y="4867753"/>
                  <a:ext cx="92399" cy="328231"/>
                </a:xfrm>
                <a:prstGeom prst="rect">
                  <a:avLst/>
                </a:prstGeom>
                <a:grpFill/>
              </p:spPr>
              <p:txBody>
                <a:bodyPr wrap="none" tIns="0" rIns="0" bIns="0" rtlCol="0">
                  <a:spAutoFit/>
                </a:bodyPr>
                <a:lstStyle/>
                <a:p>
                  <a:endParaRPr lang="en-US" sz="2133" dirty="0"/>
                </a:p>
              </p:txBody>
            </p:sp>
            <p:cxnSp>
              <p:nvCxnSpPr>
                <p:cNvPr id="237" name="Straight Connector 236"/>
                <p:cNvCxnSpPr/>
                <p:nvPr/>
              </p:nvCxnSpPr>
              <p:spPr>
                <a:xfrm>
                  <a:off x="1629852" y="5822201"/>
                  <a:ext cx="803545" cy="0"/>
                </a:xfrm>
                <a:prstGeom prst="line">
                  <a:avLst/>
                </a:prstGeom>
                <a:grpFill/>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10" name="TextBox 209"/>
              <p:cNvSpPr txBox="1"/>
              <p:nvPr/>
            </p:nvSpPr>
            <p:spPr>
              <a:xfrm>
                <a:off x="8932673" y="5735592"/>
                <a:ext cx="1585755" cy="643318"/>
              </a:xfrm>
              <a:prstGeom prst="rect">
                <a:avLst/>
              </a:prstGeom>
              <a:noFill/>
            </p:spPr>
            <p:txBody>
              <a:bodyPr wrap="none" rtlCol="0">
                <a:spAutoFit/>
              </a:bodyPr>
              <a:lstStyle/>
              <a:p>
                <a:pPr>
                  <a:lnSpc>
                    <a:spcPct val="85000"/>
                  </a:lnSpc>
                  <a:spcBef>
                    <a:spcPct val="0"/>
                  </a:spcBef>
                </a:pPr>
                <a:r>
                  <a:rPr lang="en-US" sz="1400" dirty="0" smtClean="0">
                    <a:cs typeface="Calibri"/>
                  </a:rPr>
                  <a:t>Refill D$ data from </a:t>
                </a:r>
                <a:br>
                  <a:rPr lang="en-US" sz="1400" dirty="0" smtClean="0">
                    <a:cs typeface="Calibri"/>
                  </a:rPr>
                </a:br>
                <a:r>
                  <a:rPr lang="en-US" sz="1400" dirty="0" smtClean="0">
                    <a:cs typeface="Calibri"/>
                  </a:rPr>
                  <a:t>Lower </a:t>
                </a:r>
                <a:r>
                  <a:rPr lang="en-US" sz="1400" dirty="0">
                    <a:cs typeface="Calibri"/>
                  </a:rPr>
                  <a:t>Levels of </a:t>
                </a:r>
                <a:r>
                  <a:rPr lang="en-US" sz="1400" dirty="0" smtClean="0">
                    <a:cs typeface="Calibri"/>
                  </a:rPr>
                  <a:t/>
                </a:r>
                <a:br>
                  <a:rPr lang="en-US" sz="1400" dirty="0" smtClean="0">
                    <a:cs typeface="Calibri"/>
                  </a:rPr>
                </a:br>
                <a:r>
                  <a:rPr lang="en-US" sz="1400" dirty="0" smtClean="0">
                    <a:cs typeface="Calibri"/>
                  </a:rPr>
                  <a:t>Memory Hierarchy</a:t>
                </a:r>
                <a:endParaRPr lang="en-US" sz="1400" dirty="0">
                  <a:cs typeface="Calibri"/>
                </a:endParaRPr>
              </a:p>
            </p:txBody>
          </p:sp>
          <p:sp>
            <p:nvSpPr>
              <p:cNvPr id="48" name="Rectangle 47"/>
              <p:cNvSpPr/>
              <p:nvPr/>
            </p:nvSpPr>
            <p:spPr>
              <a:xfrm>
                <a:off x="10502696" y="5456211"/>
                <a:ext cx="1585114" cy="1191095"/>
              </a:xfrm>
              <a:prstGeom prst="rect">
                <a:avLst/>
              </a:prstGeom>
            </p:spPr>
            <p:txBody>
              <a:bodyPr wrap="none">
                <a:spAutoFit/>
              </a:bodyPr>
              <a:lstStyle/>
              <a:p>
                <a:pPr>
                  <a:lnSpc>
                    <a:spcPct val="85000"/>
                  </a:lnSpc>
                  <a:spcBef>
                    <a:spcPct val="0"/>
                  </a:spcBef>
                </a:pPr>
                <a:r>
                  <a:rPr lang="en-US" sz="1400" dirty="0" smtClean="0">
                    <a:cs typeface="Calibri"/>
                  </a:rPr>
                  <a:t>Memory Controller</a:t>
                </a:r>
                <a:br>
                  <a:rPr lang="en-US" sz="1400" dirty="0" smtClean="0">
                    <a:cs typeface="Calibri"/>
                  </a:rPr>
                </a:br>
                <a:r>
                  <a:rPr lang="en-US" sz="1400" dirty="0" smtClean="0">
                    <a:cs typeface="Calibri"/>
                  </a:rPr>
                  <a:t>&amp; Stall </a:t>
                </a:r>
                <a:r>
                  <a:rPr lang="en-US" sz="1400" dirty="0">
                    <a:cs typeface="Calibri"/>
                  </a:rPr>
                  <a:t>entire CPU </a:t>
                </a:r>
                <a:r>
                  <a:rPr lang="en-US" sz="1400" dirty="0" smtClean="0">
                    <a:cs typeface="Calibri"/>
                  </a:rPr>
                  <a:t/>
                </a:r>
                <a:br>
                  <a:rPr lang="en-US" sz="1400" dirty="0" smtClean="0">
                    <a:cs typeface="Calibri"/>
                  </a:rPr>
                </a:br>
                <a:r>
                  <a:rPr lang="en-US" sz="1400" dirty="0" smtClean="0">
                    <a:cs typeface="Calibri"/>
                  </a:rPr>
                  <a:t>on D$ miss</a:t>
                </a:r>
              </a:p>
              <a:p>
                <a:pPr>
                  <a:lnSpc>
                    <a:spcPct val="85000"/>
                  </a:lnSpc>
                  <a:spcBef>
                    <a:spcPct val="0"/>
                  </a:spcBef>
                </a:pPr>
                <a:endParaRPr lang="en-US" sz="1400" dirty="0" smtClean="0">
                  <a:cs typeface="Calibri"/>
                </a:endParaRPr>
              </a:p>
              <a:p>
                <a:pPr>
                  <a:lnSpc>
                    <a:spcPct val="85000"/>
                  </a:lnSpc>
                  <a:spcBef>
                    <a:spcPct val="0"/>
                  </a:spcBef>
                </a:pPr>
                <a:r>
                  <a:rPr lang="en-US" sz="1400" dirty="0" smtClean="0">
                    <a:cs typeface="Calibri"/>
                  </a:rPr>
                  <a:t>Write Back/Thru</a:t>
                </a:r>
                <a:br>
                  <a:rPr lang="en-US" sz="1400" dirty="0" smtClean="0">
                    <a:cs typeface="Calibri"/>
                  </a:rPr>
                </a:br>
                <a:r>
                  <a:rPr lang="en-US" sz="1400" dirty="0" smtClean="0">
                    <a:cs typeface="Calibri"/>
                  </a:rPr>
                  <a:t>to</a:t>
                </a:r>
                <a:r>
                  <a:rPr lang="en-US" sz="1400" dirty="0">
                    <a:cs typeface="Calibri"/>
                  </a:rPr>
                  <a:t> </a:t>
                </a:r>
                <a:r>
                  <a:rPr lang="en-US" sz="1400" dirty="0" smtClean="0">
                    <a:cs typeface="Calibri"/>
                  </a:rPr>
                  <a:t>Memory</a:t>
                </a:r>
                <a:endParaRPr lang="en-US" sz="1400" dirty="0">
                  <a:cs typeface="Calibri"/>
                </a:endParaRPr>
              </a:p>
            </p:txBody>
          </p:sp>
          <p:cxnSp>
            <p:nvCxnSpPr>
              <p:cNvPr id="260" name="Straight Arrow Connector 259"/>
              <p:cNvCxnSpPr/>
              <p:nvPr/>
            </p:nvCxnSpPr>
            <p:spPr>
              <a:xfrm flipV="1">
                <a:off x="9210108" y="4982248"/>
                <a:ext cx="5531" cy="765727"/>
              </a:xfrm>
              <a:prstGeom prst="straightConnector1">
                <a:avLst/>
              </a:prstGeom>
              <a:noFill/>
              <a:ln w="31750">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62" name="Straight Arrow Connector 261"/>
              <p:cNvCxnSpPr/>
              <p:nvPr/>
            </p:nvCxnSpPr>
            <p:spPr>
              <a:xfrm>
                <a:off x="11149208" y="5145281"/>
                <a:ext cx="0" cy="358330"/>
              </a:xfrm>
              <a:prstGeom prst="straightConnector1">
                <a:avLst/>
              </a:prstGeom>
              <a:noFill/>
              <a:ln w="31750">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grpSp>
        <p:cxnSp>
          <p:nvCxnSpPr>
            <p:cNvPr id="266" name="Straight Arrow Connector 265"/>
            <p:cNvCxnSpPr/>
            <p:nvPr/>
          </p:nvCxnSpPr>
          <p:spPr>
            <a:xfrm>
              <a:off x="14554634" y="540523"/>
              <a:ext cx="304800" cy="0"/>
            </a:xfrm>
            <a:prstGeom prst="straightConnector1">
              <a:avLst/>
            </a:prstGeom>
            <a:noFill/>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7" name="Straight Arrow Connector 266"/>
            <p:cNvCxnSpPr/>
            <p:nvPr/>
          </p:nvCxnSpPr>
          <p:spPr>
            <a:xfrm>
              <a:off x="14544942" y="792197"/>
              <a:ext cx="304800" cy="0"/>
            </a:xfrm>
            <a:prstGeom prst="straightConnector1">
              <a:avLst/>
            </a:prstGeom>
            <a:noFill/>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8" name="Straight Arrow Connector 267"/>
            <p:cNvCxnSpPr>
              <a:stCxn id="211" idx="3"/>
            </p:cNvCxnSpPr>
            <p:nvPr/>
          </p:nvCxnSpPr>
          <p:spPr>
            <a:xfrm>
              <a:off x="14296957" y="1053201"/>
              <a:ext cx="575257" cy="0"/>
            </a:xfrm>
            <a:prstGeom prst="straightConnector1">
              <a:avLst/>
            </a:prstGeom>
            <a:noFill/>
            <a:ln w="2857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69" name="Straight Arrow Connector 268"/>
            <p:cNvCxnSpPr/>
            <p:nvPr/>
          </p:nvCxnSpPr>
          <p:spPr>
            <a:xfrm>
              <a:off x="14456802" y="1028264"/>
              <a:ext cx="0" cy="1537135"/>
            </a:xfrm>
            <a:prstGeom prst="straightConnector1">
              <a:avLst/>
            </a:prstGeom>
            <a:noFill/>
            <a:ln w="31750">
              <a:solidFill>
                <a:schemeClr val="tx1"/>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466" name="Oval 465"/>
            <p:cNvSpPr/>
            <p:nvPr/>
          </p:nvSpPr>
          <p:spPr>
            <a:xfrm>
              <a:off x="14428531" y="1014218"/>
              <a:ext cx="54570" cy="5457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44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9644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1981200" y="37576"/>
            <a:ext cx="8229600" cy="1143000"/>
          </a:xfrm>
        </p:spPr>
        <p:txBody>
          <a:bodyPr>
            <a:normAutofit/>
          </a:bodyPr>
          <a:lstStyle/>
          <a:p>
            <a:pPr>
              <a:lnSpc>
                <a:spcPct val="85000"/>
              </a:lnSpc>
            </a:pPr>
            <a:r>
              <a:rPr lang="en-US" dirty="0" smtClean="0"/>
              <a:t>You Are Here!</a:t>
            </a:r>
            <a:endParaRPr lang="en-US" dirty="0"/>
          </a:p>
        </p:txBody>
      </p:sp>
      <p:sp>
        <p:nvSpPr>
          <p:cNvPr id="43" name="Content Placeholder 42"/>
          <p:cNvSpPr>
            <a:spLocks noGrp="1"/>
          </p:cNvSpPr>
          <p:nvPr>
            <p:ph sz="half" idx="1"/>
          </p:nvPr>
        </p:nvSpPr>
        <p:spPr>
          <a:xfrm>
            <a:off x="524724" y="1387067"/>
            <a:ext cx="3421902" cy="4525963"/>
          </a:xfrm>
        </p:spPr>
        <p:txBody>
          <a:bodyPr>
            <a:noAutofit/>
          </a:bodyPr>
          <a:lstStyle/>
          <a:p>
            <a:pPr>
              <a:lnSpc>
                <a:spcPct val="90000"/>
              </a:lnSpc>
            </a:pPr>
            <a:r>
              <a:rPr lang="en-US" sz="2400" dirty="0"/>
              <a:t>Parallel Requests</a:t>
            </a:r>
          </a:p>
          <a:p>
            <a:pPr lvl="1">
              <a:lnSpc>
                <a:spcPct val="90000"/>
              </a:lnSpc>
              <a:buNone/>
            </a:pPr>
            <a:r>
              <a:rPr lang="en-US" sz="1800" dirty="0"/>
              <a:t>Assigned to computer</a:t>
            </a:r>
          </a:p>
          <a:p>
            <a:pPr lvl="1">
              <a:lnSpc>
                <a:spcPct val="90000"/>
              </a:lnSpc>
              <a:buNone/>
            </a:pPr>
            <a:r>
              <a:rPr lang="en-US" sz="1800" dirty="0"/>
              <a:t>e.g., Search “Katz”</a:t>
            </a:r>
          </a:p>
          <a:p>
            <a:pPr>
              <a:lnSpc>
                <a:spcPct val="90000"/>
              </a:lnSpc>
            </a:pPr>
            <a:r>
              <a:rPr lang="en-US" sz="2400" dirty="0"/>
              <a:t>Parallel Threads</a:t>
            </a:r>
          </a:p>
          <a:p>
            <a:pPr lvl="1">
              <a:lnSpc>
                <a:spcPct val="90000"/>
              </a:lnSpc>
              <a:buNone/>
            </a:pPr>
            <a:r>
              <a:rPr lang="en-US" sz="1800" dirty="0"/>
              <a:t>Assigned to core</a:t>
            </a:r>
          </a:p>
          <a:p>
            <a:pPr lvl="1">
              <a:lnSpc>
                <a:spcPct val="90000"/>
              </a:lnSpc>
              <a:buNone/>
            </a:pPr>
            <a:r>
              <a:rPr lang="en-US" sz="1800" dirty="0"/>
              <a:t>e.g., Lookup, Ads</a:t>
            </a:r>
          </a:p>
          <a:p>
            <a:pPr>
              <a:lnSpc>
                <a:spcPct val="90000"/>
              </a:lnSpc>
            </a:pPr>
            <a:r>
              <a:rPr lang="en-US" sz="2400" dirty="0"/>
              <a:t>Parallel Instructions</a:t>
            </a:r>
          </a:p>
          <a:p>
            <a:pPr lvl="1">
              <a:lnSpc>
                <a:spcPct val="90000"/>
              </a:lnSpc>
              <a:buNone/>
            </a:pPr>
            <a:r>
              <a:rPr lang="en-US" sz="1800" dirty="0"/>
              <a:t>&gt;1 instruction @ one time</a:t>
            </a:r>
          </a:p>
          <a:p>
            <a:pPr lvl="1">
              <a:lnSpc>
                <a:spcPct val="90000"/>
              </a:lnSpc>
              <a:buNone/>
            </a:pPr>
            <a:r>
              <a:rPr lang="en-US" sz="1800" dirty="0"/>
              <a:t>e.g., 5 pipelined instructions</a:t>
            </a:r>
          </a:p>
          <a:p>
            <a:pPr>
              <a:lnSpc>
                <a:spcPct val="90000"/>
              </a:lnSpc>
            </a:pPr>
            <a:r>
              <a:rPr lang="en-US" sz="2400" dirty="0"/>
              <a:t>Parallel Data</a:t>
            </a:r>
          </a:p>
          <a:p>
            <a:pPr lvl="1">
              <a:lnSpc>
                <a:spcPct val="90000"/>
              </a:lnSpc>
              <a:buNone/>
            </a:pPr>
            <a:r>
              <a:rPr lang="en-US" sz="1800" dirty="0"/>
              <a:t>&gt;1 data item @ one time</a:t>
            </a:r>
          </a:p>
          <a:p>
            <a:pPr lvl="1">
              <a:lnSpc>
                <a:spcPct val="90000"/>
              </a:lnSpc>
              <a:buNone/>
            </a:pPr>
            <a:r>
              <a:rPr lang="en-US" sz="1800" dirty="0"/>
              <a:t>e.g., Add of 4 pairs of words</a:t>
            </a:r>
          </a:p>
          <a:p>
            <a:pPr>
              <a:lnSpc>
                <a:spcPct val="90000"/>
              </a:lnSpc>
            </a:pPr>
            <a:r>
              <a:rPr lang="en-US" sz="2400" dirty="0"/>
              <a:t>Hardware descriptions</a:t>
            </a:r>
          </a:p>
          <a:p>
            <a:pPr lvl="1">
              <a:lnSpc>
                <a:spcPct val="90000"/>
              </a:lnSpc>
              <a:buNone/>
            </a:pPr>
            <a:r>
              <a:rPr lang="en-US" sz="1800" dirty="0"/>
              <a:t>All gates @ one time</a:t>
            </a:r>
          </a:p>
          <a:p>
            <a:pPr>
              <a:lnSpc>
                <a:spcPct val="90000"/>
              </a:lnSpc>
            </a:pPr>
            <a:r>
              <a:rPr lang="en-US" sz="2200" dirty="0"/>
              <a:t>Programming Languages</a:t>
            </a:r>
          </a:p>
          <a:p>
            <a:pPr lvl="1">
              <a:lnSpc>
                <a:spcPct val="90000"/>
              </a:lnSpc>
              <a:buNone/>
            </a:pPr>
            <a:endParaRPr lang="en-US" sz="1800" dirty="0"/>
          </a:p>
        </p:txBody>
      </p:sp>
      <p:sp>
        <p:nvSpPr>
          <p:cNvPr id="97" name="TextBox 96"/>
          <p:cNvSpPr txBox="1"/>
          <p:nvPr/>
        </p:nvSpPr>
        <p:spPr>
          <a:xfrm>
            <a:off x="9694343" y="1665639"/>
            <a:ext cx="787395" cy="544765"/>
          </a:xfrm>
          <a:prstGeom prst="rect">
            <a:avLst/>
          </a:prstGeom>
          <a:noFill/>
        </p:spPr>
        <p:txBody>
          <a:bodyPr wrap="none" rtlCol="0">
            <a:spAutoFit/>
          </a:bodyPr>
          <a:lstStyle/>
          <a:p>
            <a:pPr algn="r">
              <a:lnSpc>
                <a:spcPct val="80000"/>
              </a:lnSpc>
            </a:pPr>
            <a:r>
              <a:rPr lang="en-US" dirty="0"/>
              <a:t>Smart</a:t>
            </a:r>
            <a:br>
              <a:rPr lang="en-US" dirty="0"/>
            </a:br>
            <a:r>
              <a:rPr lang="en-US" dirty="0"/>
              <a:t>Phone</a:t>
            </a:r>
          </a:p>
        </p:txBody>
      </p:sp>
      <p:sp>
        <p:nvSpPr>
          <p:cNvPr id="118" name="TextBox 117"/>
          <p:cNvSpPr txBox="1"/>
          <p:nvPr/>
        </p:nvSpPr>
        <p:spPr>
          <a:xfrm>
            <a:off x="5440479" y="1665944"/>
            <a:ext cx="1305493" cy="766364"/>
          </a:xfrm>
          <a:prstGeom prst="rect">
            <a:avLst/>
          </a:prstGeom>
          <a:noFill/>
        </p:spPr>
        <p:txBody>
          <a:bodyPr wrap="square" rtlCol="0">
            <a:spAutoFit/>
          </a:bodyPr>
          <a:lstStyle/>
          <a:p>
            <a:pPr algn="r">
              <a:lnSpc>
                <a:spcPct val="80000"/>
              </a:lnSpc>
            </a:pPr>
            <a:r>
              <a:rPr lang="en-US" dirty="0"/>
              <a:t>Warehouse Scale Computer</a:t>
            </a:r>
          </a:p>
        </p:txBody>
      </p:sp>
      <p:cxnSp>
        <p:nvCxnSpPr>
          <p:cNvPr id="168" name="Straight Connector 167"/>
          <p:cNvCxnSpPr/>
          <p:nvPr/>
        </p:nvCxnSpPr>
        <p:spPr>
          <a:xfrm rot="5400000">
            <a:off x="2260708"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3393900" y="1062861"/>
            <a:ext cx="3176233" cy="461665"/>
          </a:xfrm>
          <a:prstGeom prst="rect">
            <a:avLst/>
          </a:prstGeom>
          <a:noFill/>
        </p:spPr>
        <p:txBody>
          <a:bodyPr wrap="none" rtlCol="0">
            <a:spAutoFit/>
          </a:bodyPr>
          <a:lstStyle/>
          <a:p>
            <a:r>
              <a:rPr lang="en-US" sz="2400" i="1" dirty="0"/>
              <a:t>Software        Hardware</a:t>
            </a:r>
          </a:p>
        </p:txBody>
      </p:sp>
      <p:sp>
        <p:nvSpPr>
          <p:cNvPr id="171" name="TextBox 170"/>
          <p:cNvSpPr txBox="1"/>
          <p:nvPr/>
        </p:nvSpPr>
        <p:spPr>
          <a:xfrm>
            <a:off x="4083950" y="2275669"/>
            <a:ext cx="1619354" cy="1205458"/>
          </a:xfrm>
          <a:prstGeom prst="rect">
            <a:avLst/>
          </a:prstGeom>
          <a:solidFill>
            <a:schemeClr val="bg1"/>
          </a:solidFill>
        </p:spPr>
        <p:txBody>
          <a:bodyPr wrap="none" rtlCol="0">
            <a:spAutoFit/>
          </a:bodyPr>
          <a:lstStyle/>
          <a:p>
            <a:pPr algn="ctr">
              <a:lnSpc>
                <a:spcPct val="90000"/>
              </a:lnSpc>
            </a:pPr>
            <a:r>
              <a:rPr lang="en-US" sz="2000" i="1" dirty="0"/>
              <a:t>Harness</a:t>
            </a:r>
            <a:br>
              <a:rPr lang="en-US" sz="2000" i="1" dirty="0"/>
            </a:br>
            <a:r>
              <a:rPr lang="en-US" sz="2000" i="1" dirty="0"/>
              <a:t>Parallelism &amp;</a:t>
            </a:r>
          </a:p>
          <a:p>
            <a:pPr algn="ctr">
              <a:lnSpc>
                <a:spcPct val="90000"/>
              </a:lnSpc>
            </a:pPr>
            <a:r>
              <a:rPr lang="en-US" sz="2000" i="1" dirty="0"/>
              <a:t>Achieve High</a:t>
            </a:r>
            <a:br>
              <a:rPr lang="en-US" sz="2000" i="1" dirty="0"/>
            </a:br>
            <a:r>
              <a:rPr lang="en-US" sz="2000" i="1" dirty="0"/>
              <a:t>Performance</a:t>
            </a:r>
          </a:p>
        </p:txBody>
      </p:sp>
      <p:grpSp>
        <p:nvGrpSpPr>
          <p:cNvPr id="2" name="Group 50"/>
          <p:cNvGrpSpPr/>
          <p:nvPr/>
        </p:nvGrpSpPr>
        <p:grpSpPr>
          <a:xfrm>
            <a:off x="7355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a:t>Logic Gates</a:t>
              </a:r>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76523"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a:solidFill>
                      <a:srgbClr val="000000"/>
                    </a:solidFill>
                  </a:rPr>
                  <a:t>    </a:t>
                </a:r>
              </a:p>
            </p:txBody>
          </p:sp>
        </p:grpSp>
      </p:grpSp>
      <p:pic>
        <p:nvPicPr>
          <p:cNvPr id="117" name="Picture 116" descr="cern-racks.jpg"/>
          <p:cNvPicPr>
            <a:picLocks noChangeAspect="1"/>
          </p:cNvPicPr>
          <p:nvPr/>
        </p:nvPicPr>
        <p:blipFill>
          <a:blip r:embed="rId7"/>
          <a:stretch>
            <a:fillRect/>
          </a:stretch>
        </p:blipFill>
        <p:spPr>
          <a:xfrm>
            <a:off x="6697657" y="1334878"/>
            <a:ext cx="2859651" cy="1667628"/>
          </a:xfrm>
          <a:prstGeom prst="rect">
            <a:avLst/>
          </a:prstGeom>
        </p:spPr>
      </p:pic>
      <p:grpSp>
        <p:nvGrpSpPr>
          <p:cNvPr id="4" name="Group 55"/>
          <p:cNvGrpSpPr/>
          <p:nvPr/>
        </p:nvGrpSpPr>
        <p:grpSpPr>
          <a:xfrm>
            <a:off x="4966017" y="2980267"/>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Core</a:t>
                  </a: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Core</a:t>
                  </a:r>
                </a:p>
              </p:txBody>
            </p:sp>
            <p:sp>
              <p:nvSpPr>
                <p:cNvPr id="138" name="Rectangle 137"/>
                <p:cNvSpPr/>
                <p:nvPr/>
              </p:nvSpPr>
              <p:spPr>
                <a:xfrm>
                  <a:off x="6242320" y="3413668"/>
                  <a:ext cx="344039" cy="369332"/>
                </a:xfrm>
                <a:prstGeom prst="rect">
                  <a:avLst/>
                </a:prstGeom>
              </p:spPr>
              <p:txBody>
                <a:bodyPr wrap="none">
                  <a:spAutoFit/>
                </a:bodyPr>
                <a:lstStyle/>
                <a:p>
                  <a:r>
                    <a:rPr lang="en-US" dirty="0"/>
                    <a:t>…</a:t>
                  </a:r>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     Memory               (Cache)</a:t>
                  </a: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Input/Output</a:t>
                  </a: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a:t>Computer</a:t>
              </a:r>
            </a:p>
          </p:txBody>
        </p:sp>
      </p:grpSp>
      <p:grpSp>
        <p:nvGrpSpPr>
          <p:cNvPr id="7" name="Group 90"/>
          <p:cNvGrpSpPr/>
          <p:nvPr/>
        </p:nvGrpSpPr>
        <p:grpSpPr>
          <a:xfrm>
            <a:off x="4889862" y="3454412"/>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0000"/>
                  </a:solidFill>
                </a:rPr>
                <a:t>Main Memory</a:t>
              </a: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a:t>Core</a:t>
                </a:r>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a:solidFill>
                      <a:srgbClr val="000000"/>
                    </a:solidFill>
                  </a:rPr>
                  <a:t>         Instruction </a:t>
                </a:r>
                <a:r>
                  <a:rPr lang="en-US" dirty="0" err="1">
                    <a:solidFill>
                      <a:srgbClr val="000000"/>
                    </a:solidFill>
                  </a:rPr>
                  <a:t>Unit(s</a:t>
                </a:r>
                <a:r>
                  <a:rPr lang="en-US" dirty="0">
                    <a:solidFill>
                      <a:srgbClr val="000000"/>
                    </a:solidFill>
                  </a:rPr>
                  <a:t>)</a:t>
                </a:r>
              </a:p>
              <a:p>
                <a:pPr algn="ctr">
                  <a:lnSpc>
                    <a:spcPct val="90000"/>
                  </a:lnSpc>
                </a:pPr>
                <a:endParaRPr lang="en-US" dirty="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a:solidFill>
                      <a:srgbClr val="000000"/>
                    </a:solidFill>
                  </a:rPr>
                  <a:t>       Functional</a:t>
                </a:r>
              </a:p>
              <a:p>
                <a:pPr algn="ctr">
                  <a:lnSpc>
                    <a:spcPct val="90000"/>
                  </a:lnSpc>
                </a:pPr>
                <a:r>
                  <a:rPr lang="en-US" dirty="0" err="1">
                    <a:solidFill>
                      <a:srgbClr val="000000"/>
                    </a:solidFill>
                  </a:rPr>
                  <a:t>Unit(s</a:t>
                </a:r>
                <a:r>
                  <a:rPr lang="en-US" dirty="0">
                    <a:solidFill>
                      <a:srgbClr val="000000"/>
                    </a:solidFill>
                  </a:rPr>
                  <a:t>)</a:t>
                </a: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a:t>A</a:t>
                  </a:r>
                  <a:r>
                    <a:rPr lang="en-US" sz="1400" baseline="-25000" dirty="0"/>
                    <a:t>3</a:t>
                  </a:r>
                  <a:r>
                    <a:rPr lang="en-US" sz="1400" dirty="0"/>
                    <a:t>+B</a:t>
                  </a:r>
                  <a:r>
                    <a:rPr lang="en-US" sz="1400" baseline="-25000" dirty="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a:t>A</a:t>
                  </a:r>
                  <a:r>
                    <a:rPr lang="en-US" sz="1400" baseline="-25000" dirty="0"/>
                    <a:t>2</a:t>
                  </a:r>
                  <a:r>
                    <a:rPr lang="en-US" sz="1400" dirty="0"/>
                    <a:t>+B</a:t>
                  </a:r>
                  <a:r>
                    <a:rPr lang="en-US" sz="1400" baseline="-25000" dirty="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a:t>A</a:t>
                  </a:r>
                  <a:r>
                    <a:rPr lang="en-US" sz="1400" baseline="-25000" dirty="0"/>
                    <a:t>1</a:t>
                  </a:r>
                  <a:r>
                    <a:rPr lang="en-US" sz="1400" dirty="0"/>
                    <a:t>+B</a:t>
                  </a:r>
                  <a:r>
                    <a:rPr lang="en-US" sz="1400" baseline="-25000" dirty="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a:t>A</a:t>
                  </a:r>
                  <a:r>
                    <a:rPr lang="en-US" sz="1400" baseline="-25000" dirty="0"/>
                    <a:t>0</a:t>
                  </a:r>
                  <a:r>
                    <a:rPr lang="en-US" sz="1400" dirty="0"/>
                    <a:t>+B</a:t>
                  </a:r>
                  <a:r>
                    <a:rPr lang="en-US" sz="1400" baseline="-25000" dirty="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15" name="Group 64"/>
          <p:cNvGrpSpPr/>
          <p:nvPr/>
        </p:nvGrpSpPr>
        <p:grpSpPr>
          <a:xfrm>
            <a:off x="6620055" y="3221248"/>
            <a:ext cx="4081758" cy="1086467"/>
            <a:chOff x="5670519" y="2946400"/>
            <a:chExt cx="4081758" cy="1086467"/>
          </a:xfrm>
        </p:grpSpPr>
        <p:sp>
          <p:nvSpPr>
            <p:cNvPr id="60" name="Rectangle 59"/>
            <p:cNvSpPr/>
            <p:nvPr/>
          </p:nvSpPr>
          <p:spPr>
            <a:xfrm>
              <a:off x="5670519" y="3480268"/>
              <a:ext cx="2865370" cy="552599"/>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8584770" y="2946400"/>
              <a:ext cx="1167507" cy="830997"/>
            </a:xfrm>
            <a:prstGeom prst="rect">
              <a:avLst/>
            </a:prstGeom>
            <a:noFill/>
          </p:spPr>
          <p:txBody>
            <a:bodyPr wrap="none" rtlCol="0">
              <a:spAutoFit/>
            </a:bodyPr>
            <a:lstStyle/>
            <a:p>
              <a:r>
                <a:rPr lang="en-US" sz="2400" b="1" dirty="0">
                  <a:solidFill>
                    <a:srgbClr val="FF0000"/>
                  </a:solidFill>
                </a:rPr>
                <a:t>Today’s</a:t>
              </a:r>
            </a:p>
            <a:p>
              <a:r>
                <a:rPr lang="en-US" sz="2400" b="1" dirty="0">
                  <a:solidFill>
                    <a:srgbClr val="FF0000"/>
                  </a:solidFill>
                </a:rPr>
                <a:t>Lecture</a:t>
              </a:r>
            </a:p>
          </p:txBody>
        </p:sp>
      </p:grpSp>
      <p:sp>
        <p:nvSpPr>
          <p:cNvPr id="59" name="Date Placeholder 3"/>
          <p:cNvSpPr txBox="1">
            <a:spLocks/>
          </p:cNvSpPr>
          <p:nvPr/>
        </p:nvSpPr>
        <p:spPr>
          <a:xfrm>
            <a:off x="81608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61"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63" name="Slide Number Placeholder 5"/>
          <p:cNvSpPr>
            <a:spLocks noGrp="1"/>
          </p:cNvSpPr>
          <p:nvPr>
            <p:ph type="sldNum" sz="quarter" idx="4294967295"/>
          </p:nvPr>
        </p:nvSpPr>
        <p:spPr>
          <a:xfrm>
            <a:off x="9345561"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Improving Cache Performance</a:t>
            </a:r>
          </a:p>
        </p:txBody>
      </p:sp>
      <p:sp>
        <p:nvSpPr>
          <p:cNvPr id="1650691" name="Rectangle 3"/>
          <p:cNvSpPr>
            <a:spLocks noGrp="1" noChangeArrowheads="1"/>
          </p:cNvSpPr>
          <p:nvPr>
            <p:ph type="body" idx="1"/>
          </p:nvPr>
        </p:nvSpPr>
        <p:spPr>
          <a:xfrm>
            <a:off x="609600" y="1854201"/>
            <a:ext cx="10972800" cy="4525963"/>
          </a:xfrm>
        </p:spPr>
        <p:txBody>
          <a:bodyPr>
            <a:normAutofit/>
          </a:bodyPr>
          <a:lstStyle/>
          <a:p>
            <a:pPr>
              <a:buFont typeface="Arial"/>
              <a:buChar char="•"/>
              <a:defRPr/>
            </a:pPr>
            <a:r>
              <a:rPr lang="en-US" dirty="0" smtClean="0"/>
              <a:t>Reduce the time to hit in the cache</a:t>
            </a:r>
          </a:p>
          <a:p>
            <a:pPr lvl="1">
              <a:defRPr/>
            </a:pPr>
            <a:r>
              <a:rPr lang="en-US" dirty="0" smtClean="0"/>
              <a:t>E.g., Smaller cache</a:t>
            </a:r>
          </a:p>
          <a:p>
            <a:pPr>
              <a:buFont typeface="Arial"/>
              <a:buChar char="•"/>
              <a:defRPr/>
            </a:pPr>
            <a:r>
              <a:rPr lang="en-US" dirty="0" smtClean="0"/>
              <a:t>Reduce the miss rate</a:t>
            </a:r>
          </a:p>
          <a:p>
            <a:pPr lvl="1">
              <a:defRPr/>
            </a:pPr>
            <a:r>
              <a:rPr lang="en-US" dirty="0" smtClean="0"/>
              <a:t>E.g., Bigger cache</a:t>
            </a:r>
          </a:p>
          <a:p>
            <a:pPr>
              <a:defRPr/>
            </a:pPr>
            <a:r>
              <a:rPr lang="en-US" dirty="0" smtClean="0"/>
              <a:t>Reduce the miss penalty</a:t>
            </a:r>
          </a:p>
          <a:p>
            <a:pPr lvl="1">
              <a:defRPr/>
            </a:pPr>
            <a:r>
              <a:rPr lang="en-US" dirty="0" smtClean="0"/>
              <a:t>E.g., Use multiple cache levels</a:t>
            </a:r>
          </a:p>
          <a:p>
            <a:pPr>
              <a:defRPr/>
            </a:pPr>
            <a:endParaRPr lang="en-US" dirty="0" smtClean="0"/>
          </a:p>
          <a:p>
            <a:pPr>
              <a:defRPr/>
            </a:pPr>
            <a:endParaRPr lang="en-US" dirty="0" smtClean="0"/>
          </a:p>
        </p:txBody>
      </p:sp>
      <p:sp>
        <p:nvSpPr>
          <p:cNvPr id="2" name="Rectangle 1"/>
          <p:cNvSpPr/>
          <p:nvPr/>
        </p:nvSpPr>
        <p:spPr>
          <a:xfrm>
            <a:off x="2184401" y="1211103"/>
            <a:ext cx="7772399" cy="523220"/>
          </a:xfrm>
          <a:prstGeom prst="rect">
            <a:avLst/>
          </a:prstGeom>
        </p:spPr>
        <p:txBody>
          <a:bodyPr wrap="square">
            <a:spAutoFit/>
          </a:bodyPr>
          <a:lstStyle/>
          <a:p>
            <a:pPr marL="287338" lvl="1" indent="-287338" algn="ctr">
              <a:spcBef>
                <a:spcPts val="600"/>
              </a:spcBef>
            </a:pPr>
            <a:r>
              <a:rPr lang="en-US" sz="2800" dirty="0">
                <a:solidFill>
                  <a:srgbClr val="FF0000"/>
                </a:solidFill>
              </a:rPr>
              <a:t>AMAT =  Time for a hit  +  Miss rate x Miss penalty</a:t>
            </a:r>
            <a:endParaRPr lang="en-US" sz="1200" dirty="0">
              <a:solidFill>
                <a:schemeClr val="accent2"/>
              </a:solidFill>
            </a:endParaRPr>
          </a:p>
        </p:txBody>
      </p:sp>
      <p:sp>
        <p:nvSpPr>
          <p:cNvPr id="6"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9" name="Slide Number Placeholder 5"/>
          <p:cNvSpPr>
            <a:spLocks noGrp="1"/>
          </p:cNvSpPr>
          <p:nvPr>
            <p:ph type="sldNum" sz="quarter" idx="4294967295"/>
          </p:nvPr>
        </p:nvSpPr>
        <p:spPr>
          <a:xfrm>
            <a:off x="9360309"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20</a:t>
            </a:fld>
            <a:endParaRPr lang="en-US"/>
          </a:p>
        </p:txBody>
      </p:sp>
    </p:spTree>
    <p:extLst>
      <p:ext uri="{BB962C8B-B14F-4D97-AF65-F5344CB8AC3E}">
        <p14:creationId xmlns:p14="http://schemas.microsoft.com/office/powerpoint/2010/main" val="3118108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0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50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50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0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0691">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506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06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81200" y="130268"/>
            <a:ext cx="8229600" cy="531922"/>
          </a:xfrm>
        </p:spPr>
        <p:txBody>
          <a:bodyPr wrap="none">
            <a:normAutofit fontScale="90000"/>
          </a:bodyPr>
          <a:lstStyle/>
          <a:p>
            <a:pPr eaLnBrk="1" hangingPunct="1"/>
            <a:r>
              <a:rPr lang="en-US" sz="4000" dirty="0"/>
              <a:t>Cache Design Space</a:t>
            </a:r>
          </a:p>
        </p:txBody>
      </p:sp>
      <p:sp>
        <p:nvSpPr>
          <p:cNvPr id="56326" name="Rectangle 3"/>
          <p:cNvSpPr>
            <a:spLocks noGrp="1" noChangeArrowheads="1"/>
          </p:cNvSpPr>
          <p:nvPr>
            <p:ph type="body" idx="4294967295"/>
          </p:nvPr>
        </p:nvSpPr>
        <p:spPr>
          <a:xfrm>
            <a:off x="528638" y="1516064"/>
            <a:ext cx="6743700" cy="5254625"/>
          </a:xfrm>
        </p:spPr>
        <p:txBody>
          <a:bodyPr/>
          <a:lstStyle/>
          <a:p>
            <a:pPr eaLnBrk="1" hangingPunct="1">
              <a:lnSpc>
                <a:spcPct val="80000"/>
              </a:lnSpc>
            </a:pPr>
            <a:r>
              <a:rPr lang="en-US" sz="2700" dirty="0"/>
              <a:t>Several interacting dimensions</a:t>
            </a:r>
          </a:p>
          <a:p>
            <a:pPr lvl="1" eaLnBrk="1" hangingPunct="1">
              <a:lnSpc>
                <a:spcPct val="80000"/>
              </a:lnSpc>
            </a:pPr>
            <a:r>
              <a:rPr lang="en-US" sz="2400" dirty="0"/>
              <a:t>Cache size</a:t>
            </a:r>
          </a:p>
          <a:p>
            <a:pPr lvl="1" eaLnBrk="1" hangingPunct="1">
              <a:lnSpc>
                <a:spcPct val="80000"/>
              </a:lnSpc>
            </a:pPr>
            <a:r>
              <a:rPr lang="en-US" sz="2400" dirty="0"/>
              <a:t>Block size</a:t>
            </a:r>
          </a:p>
          <a:p>
            <a:pPr lvl="1" eaLnBrk="1" hangingPunct="1">
              <a:lnSpc>
                <a:spcPct val="80000"/>
              </a:lnSpc>
            </a:pPr>
            <a:r>
              <a:rPr lang="en-US" sz="2400" dirty="0"/>
              <a:t>Associativity</a:t>
            </a:r>
          </a:p>
          <a:p>
            <a:pPr lvl="1" eaLnBrk="1" hangingPunct="1">
              <a:lnSpc>
                <a:spcPct val="80000"/>
              </a:lnSpc>
            </a:pPr>
            <a:r>
              <a:rPr lang="en-US" sz="2400" dirty="0"/>
              <a:t>Replacement policy</a:t>
            </a:r>
          </a:p>
          <a:p>
            <a:pPr lvl="1" eaLnBrk="1" hangingPunct="1">
              <a:lnSpc>
                <a:spcPct val="80000"/>
              </a:lnSpc>
            </a:pPr>
            <a:r>
              <a:rPr lang="en-US" sz="2400" dirty="0"/>
              <a:t>Write-through vs. write-back</a:t>
            </a:r>
          </a:p>
          <a:p>
            <a:pPr lvl="1" eaLnBrk="1" hangingPunct="1">
              <a:lnSpc>
                <a:spcPct val="80000"/>
              </a:lnSpc>
            </a:pPr>
            <a:r>
              <a:rPr lang="en-US" sz="2400" dirty="0"/>
              <a:t>Write allocation</a:t>
            </a:r>
          </a:p>
          <a:p>
            <a:pPr eaLnBrk="1" hangingPunct="1">
              <a:lnSpc>
                <a:spcPct val="80000"/>
              </a:lnSpc>
            </a:pPr>
            <a:r>
              <a:rPr lang="en-US" sz="2700" dirty="0"/>
              <a:t>Optimal choice is a compromise</a:t>
            </a:r>
          </a:p>
          <a:p>
            <a:pPr lvl="1" eaLnBrk="1" hangingPunct="1">
              <a:lnSpc>
                <a:spcPct val="80000"/>
              </a:lnSpc>
            </a:pPr>
            <a:r>
              <a:rPr lang="en-US" sz="2400" dirty="0"/>
              <a:t>Depends on access characteristics</a:t>
            </a:r>
          </a:p>
          <a:p>
            <a:pPr lvl="2" eaLnBrk="1" hangingPunct="1">
              <a:lnSpc>
                <a:spcPct val="80000"/>
              </a:lnSpc>
            </a:pPr>
            <a:r>
              <a:rPr lang="en-US" sz="2000" dirty="0"/>
              <a:t>Workload</a:t>
            </a:r>
          </a:p>
          <a:p>
            <a:pPr lvl="2" eaLnBrk="1" hangingPunct="1">
              <a:lnSpc>
                <a:spcPct val="80000"/>
              </a:lnSpc>
            </a:pPr>
            <a:r>
              <a:rPr lang="en-US" sz="2000" dirty="0"/>
              <a:t>Use (I-cache, D-cache)</a:t>
            </a:r>
          </a:p>
          <a:p>
            <a:pPr lvl="1" eaLnBrk="1" hangingPunct="1">
              <a:lnSpc>
                <a:spcPct val="80000"/>
              </a:lnSpc>
            </a:pPr>
            <a:r>
              <a:rPr lang="en-US" sz="2400" dirty="0"/>
              <a:t>Depends on technology / cost</a:t>
            </a:r>
          </a:p>
          <a:p>
            <a:pPr eaLnBrk="1" hangingPunct="1">
              <a:lnSpc>
                <a:spcPct val="80000"/>
              </a:lnSpc>
            </a:pPr>
            <a:r>
              <a:rPr lang="en-US" sz="2700" dirty="0"/>
              <a:t>Simplicity often wins</a:t>
            </a:r>
          </a:p>
        </p:txBody>
      </p:sp>
      <p:sp>
        <p:nvSpPr>
          <p:cNvPr id="56327" name="Line 4"/>
          <p:cNvSpPr>
            <a:spLocks noChangeShapeType="1"/>
          </p:cNvSpPr>
          <p:nvPr/>
        </p:nvSpPr>
        <p:spPr bwMode="auto">
          <a:xfrm flipV="1">
            <a:off x="8001000" y="1814513"/>
            <a:ext cx="0" cy="1308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28" name="Line 5"/>
          <p:cNvSpPr>
            <a:spLocks noChangeShapeType="1"/>
          </p:cNvSpPr>
          <p:nvPr/>
        </p:nvSpPr>
        <p:spPr bwMode="auto">
          <a:xfrm flipV="1">
            <a:off x="8007350" y="2576513"/>
            <a:ext cx="1282700" cy="546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29" name="Line 6"/>
          <p:cNvSpPr>
            <a:spLocks noChangeShapeType="1"/>
          </p:cNvSpPr>
          <p:nvPr/>
        </p:nvSpPr>
        <p:spPr bwMode="auto">
          <a:xfrm>
            <a:off x="8007350" y="3122613"/>
            <a:ext cx="749300" cy="5207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30" name="Rectangle 7"/>
          <p:cNvSpPr>
            <a:spLocks noChangeArrowheads="1"/>
          </p:cNvSpPr>
          <p:nvPr/>
        </p:nvSpPr>
        <p:spPr bwMode="auto">
          <a:xfrm>
            <a:off x="8824914" y="2201864"/>
            <a:ext cx="1253293" cy="3359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Associativity</a:t>
            </a:r>
          </a:p>
        </p:txBody>
      </p:sp>
      <p:sp>
        <p:nvSpPr>
          <p:cNvPr id="56331" name="Rectangle 8"/>
          <p:cNvSpPr>
            <a:spLocks noChangeArrowheads="1"/>
          </p:cNvSpPr>
          <p:nvPr/>
        </p:nvSpPr>
        <p:spPr bwMode="auto">
          <a:xfrm>
            <a:off x="7529513" y="1439864"/>
            <a:ext cx="1067088" cy="3359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Cache Size</a:t>
            </a:r>
          </a:p>
        </p:txBody>
      </p:sp>
      <p:sp>
        <p:nvSpPr>
          <p:cNvPr id="56332" name="Rectangle 9"/>
          <p:cNvSpPr>
            <a:spLocks noChangeArrowheads="1"/>
          </p:cNvSpPr>
          <p:nvPr/>
        </p:nvSpPr>
        <p:spPr bwMode="auto">
          <a:xfrm>
            <a:off x="8443914" y="3649664"/>
            <a:ext cx="1017395" cy="3359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Block Size</a:t>
            </a:r>
          </a:p>
        </p:txBody>
      </p:sp>
      <p:sp>
        <p:nvSpPr>
          <p:cNvPr id="56333" name="Line 10"/>
          <p:cNvSpPr>
            <a:spLocks noChangeShapeType="1"/>
          </p:cNvSpPr>
          <p:nvPr/>
        </p:nvSpPr>
        <p:spPr bwMode="auto">
          <a:xfrm flipV="1">
            <a:off x="7859713" y="4646613"/>
            <a:ext cx="0" cy="11557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6334" name="Rectangle 11"/>
          <p:cNvSpPr>
            <a:spLocks noChangeArrowheads="1"/>
          </p:cNvSpPr>
          <p:nvPr/>
        </p:nvSpPr>
        <p:spPr bwMode="auto">
          <a:xfrm>
            <a:off x="7312025" y="4652964"/>
            <a:ext cx="509756" cy="3359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Bad</a:t>
            </a:r>
          </a:p>
        </p:txBody>
      </p:sp>
      <p:sp>
        <p:nvSpPr>
          <p:cNvPr id="56335" name="Rectangle 12"/>
          <p:cNvSpPr>
            <a:spLocks noChangeArrowheads="1"/>
          </p:cNvSpPr>
          <p:nvPr/>
        </p:nvSpPr>
        <p:spPr bwMode="auto">
          <a:xfrm>
            <a:off x="7159625" y="5491164"/>
            <a:ext cx="646012" cy="3359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Good</a:t>
            </a:r>
          </a:p>
        </p:txBody>
      </p:sp>
      <p:sp>
        <p:nvSpPr>
          <p:cNvPr id="56336" name="Line 13"/>
          <p:cNvSpPr>
            <a:spLocks noChangeShapeType="1"/>
          </p:cNvSpPr>
          <p:nvPr/>
        </p:nvSpPr>
        <p:spPr bwMode="auto">
          <a:xfrm>
            <a:off x="7866063" y="5795963"/>
            <a:ext cx="18161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6337" name="Rectangle 14"/>
          <p:cNvSpPr>
            <a:spLocks noChangeArrowheads="1"/>
          </p:cNvSpPr>
          <p:nvPr/>
        </p:nvSpPr>
        <p:spPr bwMode="auto">
          <a:xfrm>
            <a:off x="7845425" y="5872164"/>
            <a:ext cx="535404" cy="3359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Less</a:t>
            </a:r>
          </a:p>
        </p:txBody>
      </p:sp>
      <p:sp>
        <p:nvSpPr>
          <p:cNvPr id="56338" name="Rectangle 15"/>
          <p:cNvSpPr>
            <a:spLocks noChangeArrowheads="1"/>
          </p:cNvSpPr>
          <p:nvPr/>
        </p:nvSpPr>
        <p:spPr bwMode="auto">
          <a:xfrm>
            <a:off x="9445625" y="5872164"/>
            <a:ext cx="666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More</a:t>
            </a:r>
          </a:p>
        </p:txBody>
      </p:sp>
      <p:sp>
        <p:nvSpPr>
          <p:cNvPr id="56339" name="Arc 16"/>
          <p:cNvSpPr>
            <a:spLocks/>
          </p:cNvSpPr>
          <p:nvPr/>
        </p:nvSpPr>
        <p:spPr bwMode="auto">
          <a:xfrm>
            <a:off x="8020050" y="4729163"/>
            <a:ext cx="1593850" cy="984250"/>
          </a:xfrm>
          <a:custGeom>
            <a:avLst/>
            <a:gdLst>
              <a:gd name="T0" fmla="*/ 2147483647 w 21600"/>
              <a:gd name="T1" fmla="*/ 2043660565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prstTxWarp prst="textNoShape">
              <a:avLst/>
            </a:prstTxWarp>
          </a:bodyPr>
          <a:lstStyle/>
          <a:p>
            <a:endParaRPr lang="en-US"/>
          </a:p>
        </p:txBody>
      </p:sp>
      <p:sp>
        <p:nvSpPr>
          <p:cNvPr id="56340" name="Arc 17"/>
          <p:cNvSpPr>
            <a:spLocks/>
          </p:cNvSpPr>
          <p:nvPr/>
        </p:nvSpPr>
        <p:spPr bwMode="auto">
          <a:xfrm>
            <a:off x="8164513" y="4805363"/>
            <a:ext cx="1365250" cy="908050"/>
          </a:xfrm>
          <a:custGeom>
            <a:avLst/>
            <a:gdLst>
              <a:gd name="T0" fmla="*/ 2147483647 w 21600"/>
              <a:gd name="T1" fmla="*/ 0 h 21600"/>
              <a:gd name="T2" fmla="*/ 0 w 21600"/>
              <a:gd name="T3" fmla="*/ 160480319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prstTxWarp prst="textNoShape">
              <a:avLst/>
            </a:prstTxWarp>
          </a:bodyPr>
          <a:lstStyle/>
          <a:p>
            <a:endParaRPr lang="en-US"/>
          </a:p>
        </p:txBody>
      </p:sp>
      <p:sp>
        <p:nvSpPr>
          <p:cNvPr id="56341" name="Rectangle 18"/>
          <p:cNvSpPr>
            <a:spLocks noChangeArrowheads="1"/>
          </p:cNvSpPr>
          <p:nvPr/>
        </p:nvSpPr>
        <p:spPr bwMode="auto">
          <a:xfrm>
            <a:off x="7845426" y="5438775"/>
            <a:ext cx="793423" cy="30521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400" b="1"/>
              <a:t>Factor A</a:t>
            </a:r>
          </a:p>
        </p:txBody>
      </p:sp>
      <p:sp>
        <p:nvSpPr>
          <p:cNvPr id="56342" name="Rectangle 19"/>
          <p:cNvSpPr>
            <a:spLocks noChangeArrowheads="1"/>
          </p:cNvSpPr>
          <p:nvPr/>
        </p:nvSpPr>
        <p:spPr bwMode="auto">
          <a:xfrm>
            <a:off x="9293226" y="5438775"/>
            <a:ext cx="785409" cy="30521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400" b="1"/>
              <a:t>Factor B</a:t>
            </a:r>
          </a:p>
        </p:txBody>
      </p:sp>
      <p:grpSp>
        <p:nvGrpSpPr>
          <p:cNvPr id="2" name="Group 20"/>
          <p:cNvGrpSpPr>
            <a:grpSpLocks/>
          </p:cNvGrpSpPr>
          <p:nvPr/>
        </p:nvGrpSpPr>
        <p:grpSpPr bwMode="auto">
          <a:xfrm>
            <a:off x="8102601" y="4652963"/>
            <a:ext cx="1420813" cy="749300"/>
            <a:chOff x="3945" y="2736"/>
            <a:chExt cx="895" cy="472"/>
          </a:xfrm>
        </p:grpSpPr>
        <p:sp>
          <p:nvSpPr>
            <p:cNvPr id="56344" name="Arc 21"/>
            <p:cNvSpPr>
              <a:spLocks/>
            </p:cNvSpPr>
            <p:nvPr/>
          </p:nvSpPr>
          <p:spPr bwMode="auto">
            <a:xfrm>
              <a:off x="3945" y="2736"/>
              <a:ext cx="448"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accent1"/>
              </a:solidFill>
              <a:round/>
              <a:headEnd/>
              <a:tailEnd/>
            </a:ln>
          </p:spPr>
          <p:txBody>
            <a:bodyPr wrap="none" anchor="ctr">
              <a:prstTxWarp prst="textNoShape">
                <a:avLst/>
              </a:prstTxWarp>
            </a:bodyPr>
            <a:lstStyle/>
            <a:p>
              <a:endParaRPr lang="en-US"/>
            </a:p>
          </p:txBody>
        </p:sp>
        <p:sp>
          <p:nvSpPr>
            <p:cNvPr id="56345" name="Arc 22"/>
            <p:cNvSpPr>
              <a:spLocks/>
            </p:cNvSpPr>
            <p:nvPr/>
          </p:nvSpPr>
          <p:spPr bwMode="auto">
            <a:xfrm>
              <a:off x="4392" y="2736"/>
              <a:ext cx="448"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accent1"/>
              </a:solidFill>
              <a:round/>
              <a:headEnd/>
              <a:tailEnd/>
            </a:ln>
          </p:spPr>
          <p:txBody>
            <a:bodyPr wrap="none" anchor="ctr">
              <a:prstTxWarp prst="textNoShape">
                <a:avLst/>
              </a:prstTxWarp>
            </a:bodyPr>
            <a:lstStyle/>
            <a:p>
              <a:endParaRPr lang="en-US"/>
            </a:p>
          </p:txBody>
        </p:sp>
      </p:grpSp>
      <p:sp>
        <p:nvSpPr>
          <p:cNvPr id="3" name="TextBox 2"/>
          <p:cNvSpPr txBox="1"/>
          <p:nvPr/>
        </p:nvSpPr>
        <p:spPr>
          <a:xfrm>
            <a:off x="1643405" y="727323"/>
            <a:ext cx="8868554" cy="1015663"/>
          </a:xfrm>
          <a:prstGeom prst="rect">
            <a:avLst/>
          </a:prstGeom>
          <a:noFill/>
        </p:spPr>
        <p:txBody>
          <a:bodyPr wrap="square" rtlCol="0">
            <a:spAutoFit/>
          </a:bodyPr>
          <a:lstStyle/>
          <a:p>
            <a:pPr algn="ctr"/>
            <a:r>
              <a:rPr lang="en-US" sz="2000" b="1" i="1" dirty="0"/>
              <a:t>Computer architects expend considerable effort optimizing organization of cache hierarchy – big impact on performance and power!</a:t>
            </a:r>
          </a:p>
          <a:p>
            <a:pPr algn="ctr"/>
            <a:endParaRPr lang="en-US" sz="2000" b="1" i="1" dirty="0"/>
          </a:p>
        </p:txBody>
      </p:sp>
      <p:sp>
        <p:nvSpPr>
          <p:cNvPr id="25" name="Date Placeholder 3"/>
          <p:cNvSpPr txBox="1">
            <a:spLocks/>
          </p:cNvSpPr>
          <p:nvPr/>
        </p:nvSpPr>
        <p:spPr>
          <a:xfrm>
            <a:off x="683343"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2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28" name="Slide Number Placeholder 5"/>
          <p:cNvSpPr>
            <a:spLocks noGrp="1"/>
          </p:cNvSpPr>
          <p:nvPr>
            <p:ph type="sldNum" sz="quarter" idx="4294967295"/>
          </p:nvPr>
        </p:nvSpPr>
        <p:spPr>
          <a:xfrm>
            <a:off x="9389805"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21</a:t>
            </a:fld>
            <a:endParaRPr lang="en-US"/>
          </a:p>
        </p:txBody>
      </p:sp>
    </p:spTree>
    <p:extLst>
      <p:ext uri="{BB962C8B-B14F-4D97-AF65-F5344CB8AC3E}">
        <p14:creationId xmlns:p14="http://schemas.microsoft.com/office/powerpoint/2010/main" val="180505250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10"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n-lt"/>
              </a:rPr>
              <a:pPr/>
              <a:t>22</a:t>
            </a:fld>
            <a:endParaRPr lang="en-US" dirty="0">
              <a:latin typeface="+mn-lt"/>
            </a:endParaRPr>
          </a:p>
        </p:txBody>
      </p:sp>
      <p:sp>
        <p:nvSpPr>
          <p:cNvPr id="8"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dirty="0"/>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a:t>
            </a:r>
            <a:r>
              <a:rPr lang="en-US" dirty="0" smtClean="0"/>
              <a:t>16</a:t>
            </a:r>
            <a:endParaRPr lang="en-US" dirty="0"/>
          </a:p>
        </p:txBody>
      </p:sp>
      <p:pic>
        <p:nvPicPr>
          <p:cNvPr id="6" name="Picture 5"/>
          <p:cNvPicPr>
            <a:picLocks noChangeAspect="1"/>
          </p:cNvPicPr>
          <p:nvPr/>
        </p:nvPicPr>
        <p:blipFill>
          <a:blip r:embed="rId2"/>
          <a:stretch>
            <a:fillRect/>
          </a:stretch>
        </p:blipFill>
        <p:spPr>
          <a:xfrm>
            <a:off x="3556000" y="1276353"/>
            <a:ext cx="5080000" cy="5080000"/>
          </a:xfrm>
          <a:prstGeom prst="rect">
            <a:avLst/>
          </a:prstGeom>
        </p:spPr>
      </p:pic>
    </p:spTree>
    <p:extLst>
      <p:ext uri="{BB962C8B-B14F-4D97-AF65-F5344CB8AC3E}">
        <p14:creationId xmlns:p14="http://schemas.microsoft.com/office/powerpoint/2010/main" val="866516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 Instruction</a:t>
            </a:r>
            <a:endParaRPr lang="en-US" dirty="0"/>
          </a:p>
        </p:txBody>
      </p:sp>
      <p:sp>
        <p:nvSpPr>
          <p:cNvPr id="3" name="Content Placeholder 2"/>
          <p:cNvSpPr>
            <a:spLocks noGrp="1"/>
          </p:cNvSpPr>
          <p:nvPr>
            <p:ph idx="1"/>
          </p:nvPr>
        </p:nvSpPr>
        <p:spPr/>
        <p:txBody>
          <a:bodyPr>
            <a:normAutofit/>
          </a:bodyPr>
          <a:lstStyle/>
          <a:p>
            <a:pPr>
              <a:lnSpc>
                <a:spcPct val="85000"/>
              </a:lnSpc>
            </a:pPr>
            <a:r>
              <a:rPr lang="en-US" dirty="0" smtClean="0"/>
              <a:t>For a cache with constant total capacity, if we increase the number of ways by a factor of two, which statement is </a:t>
            </a:r>
            <a:r>
              <a:rPr lang="en-US" b="1" dirty="0" smtClean="0"/>
              <a:t>false</a:t>
            </a:r>
            <a:r>
              <a:rPr lang="en-US" dirty="0" smtClean="0"/>
              <a:t>:</a:t>
            </a:r>
          </a:p>
          <a:p>
            <a:pPr marL="0" indent="0">
              <a:lnSpc>
                <a:spcPct val="85000"/>
              </a:lnSpc>
              <a:buNone/>
            </a:pPr>
            <a:r>
              <a:rPr lang="en-US" dirty="0" smtClean="0"/>
              <a:t>	</a:t>
            </a:r>
            <a:r>
              <a:rPr lang="en-US" b="1" dirty="0" smtClean="0">
                <a:solidFill>
                  <a:srgbClr val="FF0000"/>
                </a:solidFill>
              </a:rPr>
              <a:t>A </a:t>
            </a:r>
            <a:r>
              <a:rPr lang="en-US" dirty="0" smtClean="0"/>
              <a:t>: The number of sets is halved</a:t>
            </a:r>
          </a:p>
          <a:p>
            <a:pPr marL="0" indent="0">
              <a:lnSpc>
                <a:spcPct val="85000"/>
              </a:lnSpc>
              <a:buNone/>
            </a:pPr>
            <a:r>
              <a:rPr lang="en-US" dirty="0" smtClean="0"/>
              <a:t>	</a:t>
            </a:r>
            <a:r>
              <a:rPr lang="en-US" b="1" dirty="0" smtClean="0">
                <a:solidFill>
                  <a:srgbClr val="92D050"/>
                </a:solidFill>
              </a:rPr>
              <a:t>B </a:t>
            </a:r>
            <a:r>
              <a:rPr lang="en-US" dirty="0" smtClean="0"/>
              <a:t>: The </a:t>
            </a:r>
            <a:r>
              <a:rPr lang="en-US" dirty="0"/>
              <a:t>tag </a:t>
            </a:r>
            <a:r>
              <a:rPr lang="en-US" dirty="0" smtClean="0"/>
              <a:t>width decreases</a:t>
            </a:r>
          </a:p>
          <a:p>
            <a:pPr marL="0" indent="0">
              <a:lnSpc>
                <a:spcPct val="85000"/>
              </a:lnSpc>
              <a:buNone/>
            </a:pPr>
            <a:r>
              <a:rPr lang="en-US" dirty="0" smtClean="0"/>
              <a:t>	</a:t>
            </a:r>
            <a:r>
              <a:rPr lang="en-US" b="1" dirty="0" smtClean="0">
                <a:solidFill>
                  <a:srgbClr val="FFC000"/>
                </a:solidFill>
              </a:rPr>
              <a:t>C </a:t>
            </a:r>
            <a:r>
              <a:rPr lang="en-US" dirty="0" smtClean="0"/>
              <a:t>: The block size stays the same</a:t>
            </a:r>
          </a:p>
          <a:p>
            <a:pPr marL="0" indent="0">
              <a:lnSpc>
                <a:spcPct val="85000"/>
              </a:lnSpc>
              <a:buNone/>
            </a:pPr>
            <a:r>
              <a:rPr lang="en-US" dirty="0" smtClean="0"/>
              <a:t>	</a:t>
            </a:r>
            <a:r>
              <a:rPr lang="en-US" b="1" dirty="0" smtClean="0">
                <a:ln>
                  <a:solidFill>
                    <a:sysClr val="windowText" lastClr="000000"/>
                  </a:solidFill>
                </a:ln>
                <a:solidFill>
                  <a:srgbClr val="FFFF00"/>
                </a:solidFill>
              </a:rPr>
              <a:t>D </a:t>
            </a:r>
            <a:r>
              <a:rPr lang="en-US" dirty="0" smtClean="0"/>
              <a:t>: The set index decreases</a:t>
            </a:r>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23</a:t>
            </a:fld>
            <a:endParaRPr lang="en-US"/>
          </a:p>
        </p:txBody>
      </p:sp>
      <p:sp>
        <p:nvSpPr>
          <p:cNvPr id="5"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16</a:t>
            </a:r>
            <a:endParaRPr lang="en-US" dirty="0"/>
          </a:p>
        </p:txBody>
      </p:sp>
    </p:spTree>
    <p:extLst>
      <p:ext uri="{BB962C8B-B14F-4D97-AF65-F5344CB8AC3E}">
        <p14:creationId xmlns:p14="http://schemas.microsoft.com/office/powerpoint/2010/main" val="694176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 Instruction</a:t>
            </a:r>
            <a:endParaRPr lang="en-US" dirty="0"/>
          </a:p>
        </p:txBody>
      </p:sp>
      <p:sp>
        <p:nvSpPr>
          <p:cNvPr id="3" name="Content Placeholder 2"/>
          <p:cNvSpPr>
            <a:spLocks noGrp="1"/>
          </p:cNvSpPr>
          <p:nvPr>
            <p:ph idx="1"/>
          </p:nvPr>
        </p:nvSpPr>
        <p:spPr/>
        <p:txBody>
          <a:bodyPr>
            <a:normAutofit/>
          </a:bodyPr>
          <a:lstStyle/>
          <a:p>
            <a:pPr>
              <a:lnSpc>
                <a:spcPct val="85000"/>
              </a:lnSpc>
            </a:pPr>
            <a:r>
              <a:rPr lang="en-US" dirty="0" smtClean="0"/>
              <a:t>For a cache with constant total capacity, if we increase the number of ways by a factor of two, which statement is false:</a:t>
            </a:r>
          </a:p>
          <a:p>
            <a:pPr marL="0" indent="0">
              <a:lnSpc>
                <a:spcPct val="85000"/>
              </a:lnSpc>
              <a:buNone/>
            </a:pPr>
            <a:r>
              <a:rPr lang="en-US" dirty="0" smtClean="0"/>
              <a:t>	</a:t>
            </a:r>
            <a:r>
              <a:rPr lang="en-US" b="1" dirty="0" smtClean="0">
                <a:solidFill>
                  <a:srgbClr val="FF0000"/>
                </a:solidFill>
              </a:rPr>
              <a:t>A </a:t>
            </a:r>
            <a:r>
              <a:rPr lang="en-US" dirty="0" smtClean="0"/>
              <a:t>: The number of sets is halved</a:t>
            </a:r>
          </a:p>
          <a:p>
            <a:pPr marL="0" indent="0">
              <a:lnSpc>
                <a:spcPct val="85000"/>
              </a:lnSpc>
              <a:buNone/>
            </a:pPr>
            <a:r>
              <a:rPr lang="en-US" dirty="0" smtClean="0"/>
              <a:t>	</a:t>
            </a:r>
            <a:r>
              <a:rPr lang="en-US" b="1" dirty="0" smtClean="0">
                <a:solidFill>
                  <a:srgbClr val="92D050"/>
                </a:solidFill>
              </a:rPr>
              <a:t>B </a:t>
            </a:r>
            <a:r>
              <a:rPr lang="en-US" dirty="0" smtClean="0"/>
              <a:t>: The </a:t>
            </a:r>
            <a:r>
              <a:rPr lang="en-US" dirty="0"/>
              <a:t>tag </a:t>
            </a:r>
            <a:r>
              <a:rPr lang="en-US" dirty="0" smtClean="0"/>
              <a:t>width decreases</a:t>
            </a:r>
          </a:p>
          <a:p>
            <a:pPr marL="0" indent="0">
              <a:lnSpc>
                <a:spcPct val="85000"/>
              </a:lnSpc>
              <a:buNone/>
            </a:pPr>
            <a:r>
              <a:rPr lang="en-US" dirty="0" smtClean="0"/>
              <a:t>	</a:t>
            </a:r>
            <a:r>
              <a:rPr lang="en-US" b="1" dirty="0" smtClean="0">
                <a:solidFill>
                  <a:srgbClr val="FFC000"/>
                </a:solidFill>
              </a:rPr>
              <a:t>C </a:t>
            </a:r>
            <a:r>
              <a:rPr lang="en-US" dirty="0" smtClean="0"/>
              <a:t>: The block size stays the same</a:t>
            </a:r>
          </a:p>
          <a:p>
            <a:pPr marL="0" indent="0">
              <a:lnSpc>
                <a:spcPct val="85000"/>
              </a:lnSpc>
              <a:buNone/>
            </a:pPr>
            <a:r>
              <a:rPr lang="en-US" dirty="0" smtClean="0"/>
              <a:t>	</a:t>
            </a:r>
            <a:r>
              <a:rPr lang="en-US" b="1" dirty="0" smtClean="0">
                <a:ln>
                  <a:solidFill>
                    <a:sysClr val="windowText" lastClr="000000"/>
                  </a:solidFill>
                </a:ln>
                <a:solidFill>
                  <a:srgbClr val="FFFF00"/>
                </a:solidFill>
              </a:rPr>
              <a:t>D </a:t>
            </a:r>
            <a:r>
              <a:rPr lang="en-US" dirty="0" smtClean="0"/>
              <a:t>: The set index decreases</a:t>
            </a:r>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24</a:t>
            </a:fld>
            <a:endParaRPr lang="en-US"/>
          </a:p>
        </p:txBody>
      </p:sp>
      <p:sp>
        <p:nvSpPr>
          <p:cNvPr id="5" name="Date Placeholder 3"/>
          <p:cNvSpPr txBox="1">
            <a:spLocks/>
          </p:cNvSpPr>
          <p:nvPr/>
        </p:nvSpPr>
        <p:spPr>
          <a:xfrm>
            <a:off x="6858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16</a:t>
            </a:r>
            <a:endParaRPr lang="en-US" dirty="0"/>
          </a:p>
        </p:txBody>
      </p:sp>
      <p:sp>
        <p:nvSpPr>
          <p:cNvPr id="4" name="Rectangle 3"/>
          <p:cNvSpPr/>
          <p:nvPr/>
        </p:nvSpPr>
        <p:spPr>
          <a:xfrm>
            <a:off x="762000" y="2971800"/>
            <a:ext cx="6934200" cy="609600"/>
          </a:xfrm>
          <a:prstGeom prst="rect">
            <a:avLst/>
          </a:prstGeom>
          <a:noFill/>
          <a:ln w="508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903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Peer Instruction</a:t>
            </a:r>
            <a:endParaRPr lang="en-US" dirty="0"/>
          </a:p>
        </p:txBody>
      </p:sp>
      <p:sp>
        <p:nvSpPr>
          <p:cNvPr id="4" name="Content Placeholder 3"/>
          <p:cNvSpPr>
            <a:spLocks noGrp="1"/>
          </p:cNvSpPr>
          <p:nvPr>
            <p:ph idx="1"/>
          </p:nvPr>
        </p:nvSpPr>
        <p:spPr>
          <a:xfrm>
            <a:off x="930442" y="1600200"/>
            <a:ext cx="10651958" cy="4800600"/>
          </a:xfrm>
        </p:spPr>
        <p:txBody>
          <a:bodyPr>
            <a:normAutofit/>
          </a:bodyPr>
          <a:lstStyle/>
          <a:p>
            <a:pPr>
              <a:lnSpc>
                <a:spcPct val="85000"/>
              </a:lnSpc>
              <a:spcBef>
                <a:spcPts val="600"/>
              </a:spcBef>
            </a:pPr>
            <a:r>
              <a:rPr lang="en-US" sz="2800" dirty="0"/>
              <a:t>For S sets, N ways, B blocks, which statements hold?</a:t>
            </a:r>
          </a:p>
          <a:p>
            <a:pPr marL="0" indent="0">
              <a:lnSpc>
                <a:spcPct val="85000"/>
              </a:lnSpc>
              <a:spcBef>
                <a:spcPts val="600"/>
              </a:spcBef>
              <a:buNone/>
            </a:pPr>
            <a:r>
              <a:rPr lang="en-US" sz="2800" dirty="0"/>
              <a:t>	(</a:t>
            </a:r>
            <a:r>
              <a:rPr lang="en-US" sz="2800" dirty="0" err="1"/>
              <a:t>i</a:t>
            </a:r>
            <a:r>
              <a:rPr lang="en-US" sz="2800" dirty="0"/>
              <a:t>) The cache has B tags</a:t>
            </a:r>
          </a:p>
          <a:p>
            <a:pPr marL="0" indent="0">
              <a:lnSpc>
                <a:spcPct val="85000"/>
              </a:lnSpc>
              <a:spcBef>
                <a:spcPts val="600"/>
              </a:spcBef>
              <a:buNone/>
            </a:pPr>
            <a:r>
              <a:rPr lang="en-US" sz="2800" dirty="0"/>
              <a:t>	(ii) The cache needs N comparators</a:t>
            </a:r>
          </a:p>
          <a:p>
            <a:pPr marL="0" indent="0">
              <a:lnSpc>
                <a:spcPct val="85000"/>
              </a:lnSpc>
              <a:spcBef>
                <a:spcPts val="600"/>
              </a:spcBef>
              <a:buNone/>
            </a:pPr>
            <a:r>
              <a:rPr lang="en-US" sz="2800" dirty="0"/>
              <a:t>	(iii) B = N x S</a:t>
            </a:r>
          </a:p>
          <a:p>
            <a:pPr marL="0" indent="0">
              <a:lnSpc>
                <a:spcPct val="85000"/>
              </a:lnSpc>
              <a:spcBef>
                <a:spcPts val="600"/>
              </a:spcBef>
              <a:buNone/>
            </a:pPr>
            <a:r>
              <a:rPr lang="en-US" sz="2800" dirty="0"/>
              <a:t>	(iv) Size of </a:t>
            </a:r>
            <a:r>
              <a:rPr lang="en-US" sz="2800" dirty="0" smtClean="0"/>
              <a:t>Set Index </a:t>
            </a:r>
            <a:r>
              <a:rPr lang="en-US" sz="2800" dirty="0"/>
              <a:t>= Log</a:t>
            </a:r>
            <a:r>
              <a:rPr lang="en-US" sz="2800" baseline="-25000" dirty="0"/>
              <a:t>2</a:t>
            </a:r>
            <a:r>
              <a:rPr lang="en-US" sz="2800" dirty="0"/>
              <a:t>(S)</a:t>
            </a:r>
            <a:br>
              <a:rPr lang="en-US" sz="2800" dirty="0"/>
            </a:br>
            <a:endParaRPr lang="en-US" sz="2800" dirty="0"/>
          </a:p>
          <a:p>
            <a:pPr marL="0" indent="0">
              <a:lnSpc>
                <a:spcPct val="85000"/>
              </a:lnSpc>
              <a:spcBef>
                <a:spcPts val="600"/>
              </a:spcBef>
              <a:buNone/>
            </a:pPr>
            <a:r>
              <a:rPr lang="en-US" dirty="0" smtClean="0"/>
              <a:t>	</a:t>
            </a:r>
            <a:r>
              <a:rPr lang="en-US" b="1" dirty="0">
                <a:solidFill>
                  <a:srgbClr val="FF0000"/>
                </a:solidFill>
              </a:rPr>
              <a:t> A </a:t>
            </a:r>
            <a:r>
              <a:rPr lang="en-US" dirty="0" smtClean="0"/>
              <a:t>: (</a:t>
            </a:r>
            <a:r>
              <a:rPr lang="en-US" dirty="0" err="1" smtClean="0"/>
              <a:t>i</a:t>
            </a:r>
            <a:r>
              <a:rPr lang="en-US" dirty="0" smtClean="0"/>
              <a:t>) only</a:t>
            </a:r>
          </a:p>
          <a:p>
            <a:pPr marL="0" indent="0">
              <a:lnSpc>
                <a:spcPct val="85000"/>
              </a:lnSpc>
              <a:spcBef>
                <a:spcPts val="600"/>
              </a:spcBef>
              <a:buNone/>
            </a:pPr>
            <a:r>
              <a:rPr lang="en-US" dirty="0" smtClean="0"/>
              <a:t>	</a:t>
            </a:r>
            <a:r>
              <a:rPr lang="en-US" b="1" dirty="0">
                <a:solidFill>
                  <a:srgbClr val="92D050"/>
                </a:solidFill>
              </a:rPr>
              <a:t> B </a:t>
            </a:r>
            <a:r>
              <a:rPr lang="en-US" dirty="0" smtClean="0"/>
              <a:t>: (</a:t>
            </a:r>
            <a:r>
              <a:rPr lang="en-US" dirty="0" err="1" smtClean="0"/>
              <a:t>i</a:t>
            </a:r>
            <a:r>
              <a:rPr lang="en-US" dirty="0" smtClean="0"/>
              <a:t>) and (ii) only</a:t>
            </a:r>
          </a:p>
          <a:p>
            <a:pPr marL="0" indent="0">
              <a:lnSpc>
                <a:spcPct val="85000"/>
              </a:lnSpc>
              <a:spcBef>
                <a:spcPts val="600"/>
              </a:spcBef>
              <a:buNone/>
            </a:pPr>
            <a:r>
              <a:rPr lang="en-US" dirty="0" smtClean="0"/>
              <a:t>	</a:t>
            </a:r>
            <a:r>
              <a:rPr lang="en-US" b="1" dirty="0">
                <a:solidFill>
                  <a:srgbClr val="FFC000"/>
                </a:solidFill>
              </a:rPr>
              <a:t> C </a:t>
            </a:r>
            <a:r>
              <a:rPr lang="en-US" dirty="0" smtClean="0"/>
              <a:t>: (</a:t>
            </a:r>
            <a:r>
              <a:rPr lang="en-US" dirty="0" err="1" smtClean="0"/>
              <a:t>i</a:t>
            </a:r>
            <a:r>
              <a:rPr lang="en-US" dirty="0" smtClean="0"/>
              <a:t>), (ii), (iii) only</a:t>
            </a:r>
          </a:p>
          <a:p>
            <a:pPr marL="0" indent="0">
              <a:lnSpc>
                <a:spcPct val="85000"/>
              </a:lnSpc>
              <a:spcBef>
                <a:spcPts val="600"/>
              </a:spcBef>
              <a:buNone/>
            </a:pPr>
            <a:r>
              <a:rPr lang="en-US" dirty="0" smtClean="0"/>
              <a:t>	</a:t>
            </a:r>
            <a:r>
              <a:rPr lang="en-US" b="1" dirty="0">
                <a:ln>
                  <a:solidFill>
                    <a:sysClr val="windowText" lastClr="000000"/>
                  </a:solidFill>
                </a:ln>
                <a:solidFill>
                  <a:srgbClr val="FFFF00"/>
                </a:solidFill>
              </a:rPr>
              <a:t> D </a:t>
            </a:r>
            <a:r>
              <a:rPr lang="en-US" dirty="0" smtClean="0"/>
              <a:t>: All four statements are true</a:t>
            </a:r>
          </a:p>
          <a:p>
            <a:pPr marL="0" indent="0">
              <a:lnSpc>
                <a:spcPct val="85000"/>
              </a:lnSpc>
              <a:spcBef>
                <a:spcPts val="600"/>
              </a:spcBef>
              <a:buNone/>
            </a:pPr>
            <a:endParaRPr lang="en-US" dirty="0"/>
          </a:p>
        </p:txBody>
      </p:sp>
      <p:sp>
        <p:nvSpPr>
          <p:cNvPr id="15" name="Date Placeholder 3"/>
          <p:cNvSpPr txBox="1">
            <a:spLocks/>
          </p:cNvSpPr>
          <p:nvPr/>
        </p:nvSpPr>
        <p:spPr>
          <a:xfrm>
            <a:off x="713874"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1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16</a:t>
            </a:r>
            <a:endParaRPr lang="en-US" dirty="0"/>
          </a:p>
        </p:txBody>
      </p:sp>
      <p:sp>
        <p:nvSpPr>
          <p:cNvPr id="17" name="Slide Number Placeholder 5"/>
          <p:cNvSpPr>
            <a:spLocks noGrp="1"/>
          </p:cNvSpPr>
          <p:nvPr>
            <p:ph type="sldNum" sz="quarter" idx="4294967295"/>
          </p:nvPr>
        </p:nvSpPr>
        <p:spPr>
          <a:xfrm>
            <a:off x="9296402"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25</a:t>
            </a:fld>
            <a:endParaRPr lang="en-US"/>
          </a:p>
        </p:txBody>
      </p:sp>
    </p:spTree>
    <p:extLst>
      <p:ext uri="{BB962C8B-B14F-4D97-AF65-F5344CB8AC3E}">
        <p14:creationId xmlns:p14="http://schemas.microsoft.com/office/powerpoint/2010/main" val="910476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Peer Instruction</a:t>
            </a:r>
            <a:endParaRPr lang="en-US" dirty="0"/>
          </a:p>
        </p:txBody>
      </p:sp>
      <p:sp>
        <p:nvSpPr>
          <p:cNvPr id="4" name="Content Placeholder 3"/>
          <p:cNvSpPr>
            <a:spLocks noGrp="1"/>
          </p:cNvSpPr>
          <p:nvPr>
            <p:ph idx="1"/>
          </p:nvPr>
        </p:nvSpPr>
        <p:spPr>
          <a:xfrm>
            <a:off x="930442" y="1600200"/>
            <a:ext cx="10651958" cy="4800600"/>
          </a:xfrm>
        </p:spPr>
        <p:txBody>
          <a:bodyPr>
            <a:normAutofit/>
          </a:bodyPr>
          <a:lstStyle/>
          <a:p>
            <a:pPr>
              <a:lnSpc>
                <a:spcPct val="85000"/>
              </a:lnSpc>
              <a:spcBef>
                <a:spcPts val="600"/>
              </a:spcBef>
            </a:pPr>
            <a:r>
              <a:rPr lang="en-US" sz="2800" dirty="0"/>
              <a:t>For S sets, N ways, B blocks, which statements hold?</a:t>
            </a:r>
          </a:p>
          <a:p>
            <a:pPr marL="0" indent="0">
              <a:lnSpc>
                <a:spcPct val="85000"/>
              </a:lnSpc>
              <a:spcBef>
                <a:spcPts val="600"/>
              </a:spcBef>
              <a:buNone/>
            </a:pPr>
            <a:r>
              <a:rPr lang="en-US" sz="2800" dirty="0"/>
              <a:t>	(</a:t>
            </a:r>
            <a:r>
              <a:rPr lang="en-US" sz="2800" dirty="0" err="1"/>
              <a:t>i</a:t>
            </a:r>
            <a:r>
              <a:rPr lang="en-US" sz="2800" dirty="0"/>
              <a:t>) The cache has B tags</a:t>
            </a:r>
          </a:p>
          <a:p>
            <a:pPr marL="0" indent="0">
              <a:lnSpc>
                <a:spcPct val="85000"/>
              </a:lnSpc>
              <a:spcBef>
                <a:spcPts val="600"/>
              </a:spcBef>
              <a:buNone/>
            </a:pPr>
            <a:r>
              <a:rPr lang="en-US" sz="2800" dirty="0"/>
              <a:t>	(ii) The cache needs N comparators</a:t>
            </a:r>
          </a:p>
          <a:p>
            <a:pPr marL="0" indent="0">
              <a:lnSpc>
                <a:spcPct val="85000"/>
              </a:lnSpc>
              <a:spcBef>
                <a:spcPts val="600"/>
              </a:spcBef>
              <a:buNone/>
            </a:pPr>
            <a:r>
              <a:rPr lang="en-US" sz="2800" dirty="0"/>
              <a:t>	(iii) B = N x S</a:t>
            </a:r>
          </a:p>
          <a:p>
            <a:pPr marL="0" indent="0">
              <a:lnSpc>
                <a:spcPct val="85000"/>
              </a:lnSpc>
              <a:spcBef>
                <a:spcPts val="600"/>
              </a:spcBef>
              <a:buNone/>
            </a:pPr>
            <a:r>
              <a:rPr lang="en-US" sz="2800" dirty="0"/>
              <a:t>	(iv) Size of </a:t>
            </a:r>
            <a:r>
              <a:rPr lang="en-US" sz="2800" dirty="0" smtClean="0"/>
              <a:t>Set Index </a:t>
            </a:r>
            <a:r>
              <a:rPr lang="en-US" sz="2800" dirty="0"/>
              <a:t>= Log</a:t>
            </a:r>
            <a:r>
              <a:rPr lang="en-US" sz="2800" baseline="-25000" dirty="0"/>
              <a:t>2</a:t>
            </a:r>
            <a:r>
              <a:rPr lang="en-US" sz="2800" dirty="0"/>
              <a:t>(S)</a:t>
            </a:r>
            <a:br>
              <a:rPr lang="en-US" sz="2800" dirty="0"/>
            </a:br>
            <a:endParaRPr lang="en-US" sz="2800" dirty="0"/>
          </a:p>
          <a:p>
            <a:pPr marL="0" indent="0">
              <a:lnSpc>
                <a:spcPct val="85000"/>
              </a:lnSpc>
              <a:spcBef>
                <a:spcPts val="600"/>
              </a:spcBef>
              <a:buNone/>
            </a:pPr>
            <a:r>
              <a:rPr lang="en-US" dirty="0" smtClean="0"/>
              <a:t>	</a:t>
            </a:r>
            <a:r>
              <a:rPr lang="en-US" b="1" dirty="0">
                <a:solidFill>
                  <a:srgbClr val="FF0000"/>
                </a:solidFill>
              </a:rPr>
              <a:t> A </a:t>
            </a:r>
            <a:r>
              <a:rPr lang="en-US" dirty="0" smtClean="0"/>
              <a:t>: (</a:t>
            </a:r>
            <a:r>
              <a:rPr lang="en-US" dirty="0" err="1" smtClean="0"/>
              <a:t>i</a:t>
            </a:r>
            <a:r>
              <a:rPr lang="en-US" dirty="0" smtClean="0"/>
              <a:t>) only</a:t>
            </a:r>
          </a:p>
          <a:p>
            <a:pPr marL="0" indent="0">
              <a:lnSpc>
                <a:spcPct val="85000"/>
              </a:lnSpc>
              <a:spcBef>
                <a:spcPts val="600"/>
              </a:spcBef>
              <a:buNone/>
            </a:pPr>
            <a:r>
              <a:rPr lang="en-US" dirty="0" smtClean="0"/>
              <a:t>	</a:t>
            </a:r>
            <a:r>
              <a:rPr lang="en-US" b="1" dirty="0">
                <a:solidFill>
                  <a:srgbClr val="92D050"/>
                </a:solidFill>
              </a:rPr>
              <a:t> B </a:t>
            </a:r>
            <a:r>
              <a:rPr lang="en-US" dirty="0" smtClean="0"/>
              <a:t>: (</a:t>
            </a:r>
            <a:r>
              <a:rPr lang="en-US" dirty="0" err="1" smtClean="0"/>
              <a:t>i</a:t>
            </a:r>
            <a:r>
              <a:rPr lang="en-US" dirty="0" smtClean="0"/>
              <a:t>) and (ii) only</a:t>
            </a:r>
          </a:p>
          <a:p>
            <a:pPr marL="0" indent="0">
              <a:lnSpc>
                <a:spcPct val="85000"/>
              </a:lnSpc>
              <a:spcBef>
                <a:spcPts val="600"/>
              </a:spcBef>
              <a:buNone/>
            </a:pPr>
            <a:r>
              <a:rPr lang="en-US" dirty="0" smtClean="0"/>
              <a:t>	</a:t>
            </a:r>
            <a:r>
              <a:rPr lang="en-US" b="1" dirty="0">
                <a:solidFill>
                  <a:srgbClr val="FFC000"/>
                </a:solidFill>
              </a:rPr>
              <a:t> C </a:t>
            </a:r>
            <a:r>
              <a:rPr lang="en-US" dirty="0" smtClean="0"/>
              <a:t>: (</a:t>
            </a:r>
            <a:r>
              <a:rPr lang="en-US" dirty="0" err="1" smtClean="0"/>
              <a:t>i</a:t>
            </a:r>
            <a:r>
              <a:rPr lang="en-US" dirty="0" smtClean="0"/>
              <a:t>), (ii), (iii) only</a:t>
            </a:r>
          </a:p>
          <a:p>
            <a:pPr marL="0" indent="0">
              <a:lnSpc>
                <a:spcPct val="85000"/>
              </a:lnSpc>
              <a:spcBef>
                <a:spcPts val="600"/>
              </a:spcBef>
              <a:buNone/>
            </a:pPr>
            <a:r>
              <a:rPr lang="en-US" dirty="0" smtClean="0"/>
              <a:t>	</a:t>
            </a:r>
            <a:r>
              <a:rPr lang="en-US" b="1" dirty="0">
                <a:ln>
                  <a:solidFill>
                    <a:sysClr val="windowText" lastClr="000000"/>
                  </a:solidFill>
                </a:ln>
                <a:solidFill>
                  <a:srgbClr val="FFFF00"/>
                </a:solidFill>
              </a:rPr>
              <a:t> D </a:t>
            </a:r>
            <a:r>
              <a:rPr lang="en-US" dirty="0" smtClean="0"/>
              <a:t>: All four statements are true</a:t>
            </a:r>
          </a:p>
          <a:p>
            <a:pPr marL="0" indent="0">
              <a:lnSpc>
                <a:spcPct val="85000"/>
              </a:lnSpc>
              <a:spcBef>
                <a:spcPts val="600"/>
              </a:spcBef>
              <a:buNone/>
            </a:pPr>
            <a:endParaRPr lang="en-US" dirty="0"/>
          </a:p>
        </p:txBody>
      </p:sp>
      <p:sp>
        <p:nvSpPr>
          <p:cNvPr id="15" name="Date Placeholder 3"/>
          <p:cNvSpPr txBox="1">
            <a:spLocks/>
          </p:cNvSpPr>
          <p:nvPr/>
        </p:nvSpPr>
        <p:spPr>
          <a:xfrm>
            <a:off x="713874"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1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16</a:t>
            </a:r>
            <a:endParaRPr lang="en-US" dirty="0"/>
          </a:p>
        </p:txBody>
      </p:sp>
      <p:sp>
        <p:nvSpPr>
          <p:cNvPr id="17" name="Slide Number Placeholder 5"/>
          <p:cNvSpPr>
            <a:spLocks noGrp="1"/>
          </p:cNvSpPr>
          <p:nvPr>
            <p:ph type="sldNum" sz="quarter" idx="4294967295"/>
          </p:nvPr>
        </p:nvSpPr>
        <p:spPr>
          <a:xfrm>
            <a:off x="9296402"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26</a:t>
            </a:fld>
            <a:endParaRPr lang="en-US"/>
          </a:p>
        </p:txBody>
      </p:sp>
      <p:sp>
        <p:nvSpPr>
          <p:cNvPr id="7" name="Rectangle 6"/>
          <p:cNvSpPr/>
          <p:nvPr/>
        </p:nvSpPr>
        <p:spPr>
          <a:xfrm>
            <a:off x="1442562" y="5657068"/>
            <a:ext cx="5334000" cy="457200"/>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359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Cache Parameters</a:t>
            </a:r>
            <a:endParaRPr lang="en-US" dirty="0"/>
          </a:p>
        </p:txBody>
      </p:sp>
      <p:sp>
        <p:nvSpPr>
          <p:cNvPr id="3" name="Content Placeholder 2"/>
          <p:cNvSpPr>
            <a:spLocks noGrp="1"/>
          </p:cNvSpPr>
          <p:nvPr>
            <p:ph idx="1"/>
          </p:nvPr>
        </p:nvSpPr>
        <p:spPr/>
        <p:txBody>
          <a:bodyPr>
            <a:normAutofit lnSpcReduction="10000"/>
          </a:bodyPr>
          <a:lstStyle/>
          <a:p>
            <a:r>
              <a:rPr lang="en-US" dirty="0" smtClean="0"/>
              <a:t>Block size</a:t>
            </a:r>
          </a:p>
          <a:p>
            <a:pPr lvl="1"/>
            <a:r>
              <a:rPr lang="en-US" dirty="0" smtClean="0"/>
              <a:t>How many bytes of data in each cache entry?</a:t>
            </a:r>
          </a:p>
          <a:p>
            <a:r>
              <a:rPr lang="en-US" dirty="0" smtClean="0"/>
              <a:t>Associativity</a:t>
            </a:r>
          </a:p>
          <a:p>
            <a:pPr lvl="1"/>
            <a:r>
              <a:rPr lang="en-US" dirty="0" smtClean="0"/>
              <a:t>How many ways in each set?</a:t>
            </a:r>
          </a:p>
          <a:p>
            <a:pPr lvl="1"/>
            <a:r>
              <a:rPr lang="en-US" dirty="0" smtClean="0"/>
              <a:t>Direct-mapped =&gt; Associativity = 1</a:t>
            </a:r>
          </a:p>
          <a:p>
            <a:pPr lvl="1"/>
            <a:r>
              <a:rPr lang="en-US" dirty="0" smtClean="0"/>
              <a:t>Set-associative =&gt; 1 &lt; Associativity &lt; #Entries</a:t>
            </a:r>
          </a:p>
          <a:p>
            <a:pPr lvl="1"/>
            <a:r>
              <a:rPr lang="en-US" dirty="0" smtClean="0"/>
              <a:t>Fully associative =&gt; Associativity = #Entries</a:t>
            </a:r>
          </a:p>
          <a:p>
            <a:r>
              <a:rPr lang="en-US" dirty="0" smtClean="0"/>
              <a:t>Capacity (bytes) = Total #Entries * Block size</a:t>
            </a:r>
          </a:p>
          <a:p>
            <a:r>
              <a:rPr lang="en-US" dirty="0" smtClean="0"/>
              <a:t>#Entries </a:t>
            </a:r>
            <a:r>
              <a:rPr lang="en-US" dirty="0"/>
              <a:t>=</a:t>
            </a:r>
            <a:r>
              <a:rPr lang="en-US" dirty="0" smtClean="0"/>
              <a:t> #Sets * Associativity</a:t>
            </a:r>
          </a:p>
          <a:p>
            <a:endParaRPr lang="en-US" dirty="0"/>
          </a:p>
        </p:txBody>
      </p:sp>
      <p:sp>
        <p:nvSpPr>
          <p:cNvPr id="5" name="Date Placeholder 3"/>
          <p:cNvSpPr txBox="1">
            <a:spLocks/>
          </p:cNvSpPr>
          <p:nvPr/>
        </p:nvSpPr>
        <p:spPr>
          <a:xfrm>
            <a:off x="727586"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dirty="0"/>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8" name="Slide Number Placeholder 5"/>
          <p:cNvSpPr>
            <a:spLocks noGrp="1"/>
          </p:cNvSpPr>
          <p:nvPr>
            <p:ph type="sldNum" sz="quarter" idx="4294967295"/>
          </p:nvPr>
        </p:nvSpPr>
        <p:spPr>
          <a:xfrm>
            <a:off x="9448797"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27</a:t>
            </a:fld>
            <a:endParaRPr lang="en-US"/>
          </a:p>
        </p:txBody>
      </p:sp>
    </p:spTree>
    <p:extLst>
      <p:ext uri="{BB962C8B-B14F-4D97-AF65-F5344CB8AC3E}">
        <p14:creationId xmlns:p14="http://schemas.microsoft.com/office/powerpoint/2010/main" val="385407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Impact of Larger </a:t>
            </a:r>
            <a:r>
              <a:rPr lang="en-US" dirty="0"/>
              <a:t>C</a:t>
            </a:r>
            <a:r>
              <a:rPr lang="en-US" dirty="0" smtClean="0"/>
              <a:t>ache on AMAT?</a:t>
            </a:r>
          </a:p>
        </p:txBody>
      </p:sp>
      <p:sp>
        <p:nvSpPr>
          <p:cNvPr id="3" name="Content Placeholder 2"/>
          <p:cNvSpPr>
            <a:spLocks noGrp="1"/>
          </p:cNvSpPr>
          <p:nvPr>
            <p:ph idx="1"/>
          </p:nvPr>
        </p:nvSpPr>
        <p:spPr>
          <a:xfrm>
            <a:off x="609600" y="1388532"/>
            <a:ext cx="10972800" cy="4631269"/>
          </a:xfrm>
        </p:spPr>
        <p:txBody>
          <a:bodyPr>
            <a:normAutofit lnSpcReduction="10000"/>
          </a:bodyPr>
          <a:lstStyle/>
          <a:p>
            <a:pPr>
              <a:spcBef>
                <a:spcPts val="600"/>
              </a:spcBef>
            </a:pPr>
            <a:r>
              <a:rPr lang="en-US" dirty="0" smtClean="0"/>
              <a:t>1) Reduces misses (what kind(s)?)</a:t>
            </a:r>
          </a:p>
          <a:p>
            <a:pPr>
              <a:spcBef>
                <a:spcPts val="600"/>
              </a:spcBef>
            </a:pPr>
            <a:r>
              <a:rPr lang="en-US" dirty="0" smtClean="0"/>
              <a:t>2) Longer Access time (Hit time): smaller is faster </a:t>
            </a:r>
          </a:p>
          <a:p>
            <a:pPr lvl="1">
              <a:spcBef>
                <a:spcPts val="600"/>
              </a:spcBef>
            </a:pPr>
            <a:r>
              <a:rPr lang="en-US" dirty="0" smtClean="0"/>
              <a:t>Increase in hit time will likely add another stage to the pipeline </a:t>
            </a:r>
          </a:p>
          <a:p>
            <a:pPr>
              <a:spcBef>
                <a:spcPts val="600"/>
              </a:spcBef>
            </a:pPr>
            <a:r>
              <a:rPr lang="en-US" dirty="0" smtClean="0"/>
              <a:t>At some point, increase in hit time for a larger cache may overcome improvement in hit rate, yielding a </a:t>
            </a:r>
            <a:r>
              <a:rPr lang="en-US" i="1" dirty="0" smtClean="0"/>
              <a:t>decrease</a:t>
            </a:r>
            <a:r>
              <a:rPr lang="en-US" dirty="0" smtClean="0"/>
              <a:t> in performance</a:t>
            </a:r>
          </a:p>
          <a:p>
            <a:pPr>
              <a:spcBef>
                <a:spcPts val="600"/>
              </a:spcBef>
            </a:pPr>
            <a:r>
              <a:rPr lang="en-US" dirty="0" smtClean="0"/>
              <a:t>Computer architects expend considerable effort optimizing organization of cache hierarchy – big impact on performance and power!</a:t>
            </a:r>
          </a:p>
        </p:txBody>
      </p:sp>
      <p:sp>
        <p:nvSpPr>
          <p:cNvPr id="6"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8" name="Slide Number Placeholder 5"/>
          <p:cNvSpPr>
            <a:spLocks noGrp="1"/>
          </p:cNvSpPr>
          <p:nvPr>
            <p:ph type="sldNum" sz="quarter" idx="4294967295"/>
          </p:nvPr>
        </p:nvSpPr>
        <p:spPr>
          <a:xfrm>
            <a:off x="9463548"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28</a:t>
            </a:fld>
            <a:endParaRPr lang="en-US"/>
          </a:p>
        </p:txBody>
      </p:sp>
    </p:spTree>
    <p:extLst>
      <p:ext uri="{BB962C8B-B14F-4D97-AF65-F5344CB8AC3E}">
        <p14:creationId xmlns:p14="http://schemas.microsoft.com/office/powerpoint/2010/main" val="1782098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Increasing Associativity?</a:t>
            </a:r>
            <a:endParaRPr lang="en-US" dirty="0"/>
          </a:p>
        </p:txBody>
      </p:sp>
      <p:sp>
        <p:nvSpPr>
          <p:cNvPr id="3" name="Content Placeholder 2"/>
          <p:cNvSpPr>
            <a:spLocks noGrp="1"/>
          </p:cNvSpPr>
          <p:nvPr>
            <p:ph idx="1"/>
          </p:nvPr>
        </p:nvSpPr>
        <p:spPr>
          <a:xfrm>
            <a:off x="609600" y="1600201"/>
            <a:ext cx="10972800" cy="4525963"/>
          </a:xfrm>
        </p:spPr>
        <p:txBody>
          <a:bodyPr>
            <a:normAutofit fontScale="92500" lnSpcReduction="10000"/>
          </a:bodyPr>
          <a:lstStyle/>
          <a:p>
            <a:r>
              <a:rPr lang="en-US" dirty="0" smtClean="0"/>
              <a:t>Hit time as associativity increases?</a:t>
            </a:r>
          </a:p>
          <a:p>
            <a:pPr lvl="1"/>
            <a:r>
              <a:rPr lang="en-US" dirty="0" smtClean="0"/>
              <a:t>Increases, with large step from direct-mapped to &gt;=2 ways, as now need to mux correct way to processor</a:t>
            </a:r>
          </a:p>
          <a:p>
            <a:pPr lvl="1"/>
            <a:r>
              <a:rPr lang="en-US" dirty="0" smtClean="0"/>
              <a:t>Smaller increases in hit time for further increases in associativity</a:t>
            </a:r>
          </a:p>
          <a:p>
            <a:r>
              <a:rPr lang="en-US" dirty="0" smtClean="0"/>
              <a:t>Miss rate as associativity increases?</a:t>
            </a:r>
          </a:p>
          <a:p>
            <a:pPr lvl="1"/>
            <a:r>
              <a:rPr lang="en-US" dirty="0" smtClean="0"/>
              <a:t>Goes down due to reduced conflict misses, but most gain is from 1-&gt;2-&gt;4-way with limited benefit from higher </a:t>
            </a:r>
            <a:r>
              <a:rPr lang="en-US" dirty="0" err="1" smtClean="0"/>
              <a:t>associativities</a:t>
            </a:r>
            <a:endParaRPr lang="en-US" dirty="0" smtClean="0"/>
          </a:p>
          <a:p>
            <a:r>
              <a:rPr lang="en-US" dirty="0" smtClean="0"/>
              <a:t>Miss penalty as associativity increases?</a:t>
            </a:r>
          </a:p>
          <a:p>
            <a:pPr lvl="1"/>
            <a:r>
              <a:rPr lang="en-US" dirty="0" smtClean="0"/>
              <a:t>Unchanged, replacement policy runs in parallel with fetching missing line from memory</a:t>
            </a:r>
          </a:p>
        </p:txBody>
      </p:sp>
      <p:sp>
        <p:nvSpPr>
          <p:cNvPr id="5" name="Date Placeholder 3"/>
          <p:cNvSpPr txBox="1">
            <a:spLocks/>
          </p:cNvSpPr>
          <p:nvPr/>
        </p:nvSpPr>
        <p:spPr>
          <a:xfrm>
            <a:off x="683344"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8" name="Slide Number Placeholder 5"/>
          <p:cNvSpPr>
            <a:spLocks noGrp="1"/>
          </p:cNvSpPr>
          <p:nvPr>
            <p:ph type="sldNum" sz="quarter" idx="4294967295"/>
          </p:nvPr>
        </p:nvSpPr>
        <p:spPr>
          <a:xfrm>
            <a:off x="952254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29</a:t>
            </a:fld>
            <a:endParaRPr lang="en-US"/>
          </a:p>
        </p:txBody>
      </p:sp>
    </p:spTree>
    <p:extLst>
      <p:ext uri="{BB962C8B-B14F-4D97-AF65-F5344CB8AC3E}">
        <p14:creationId xmlns:p14="http://schemas.microsoft.com/office/powerpoint/2010/main" val="422509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7875" name="Rectangle 3" descr="10%"/>
          <p:cNvSpPr>
            <a:spLocks noChangeArrowheads="1"/>
          </p:cNvSpPr>
          <p:nvPr/>
        </p:nvSpPr>
        <p:spPr bwMode="auto">
          <a:xfrm>
            <a:off x="5387180" y="2362201"/>
            <a:ext cx="937420" cy="1074653"/>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44450">
            <a:spAutoFit/>
          </a:bodyPr>
          <a:lstStyle/>
          <a:p>
            <a:pPr algn="ctr"/>
            <a:r>
              <a:rPr lang="en-US" sz="1600" dirty="0">
                <a:solidFill>
                  <a:srgbClr val="000000"/>
                </a:solidFill>
              </a:rPr>
              <a:t>Second-Level</a:t>
            </a:r>
          </a:p>
          <a:p>
            <a:pPr algn="ctr"/>
            <a:r>
              <a:rPr lang="en-US" sz="1600" dirty="0">
                <a:solidFill>
                  <a:srgbClr val="000000"/>
                </a:solidFill>
              </a:rPr>
              <a:t>Cache</a:t>
            </a:r>
          </a:p>
          <a:p>
            <a:pPr algn="ctr"/>
            <a:r>
              <a:rPr lang="en-US" sz="1600" dirty="0">
                <a:solidFill>
                  <a:srgbClr val="000000"/>
                </a:solidFill>
              </a:rPr>
              <a:t>(SRAM)</a:t>
            </a:r>
          </a:p>
        </p:txBody>
      </p:sp>
      <p:sp>
        <p:nvSpPr>
          <p:cNvPr id="1487877" name="Rectangle 5"/>
          <p:cNvSpPr>
            <a:spLocks noGrp="1" noChangeArrowheads="1"/>
          </p:cNvSpPr>
          <p:nvPr>
            <p:ph type="title"/>
          </p:nvPr>
        </p:nvSpPr>
        <p:spPr/>
        <p:txBody>
          <a:bodyPr>
            <a:normAutofit/>
          </a:bodyPr>
          <a:lstStyle/>
          <a:p>
            <a:r>
              <a:rPr lang="en-US" dirty="0" smtClean="0"/>
              <a:t>Typical </a:t>
            </a:r>
            <a:r>
              <a:rPr lang="en-US" dirty="0"/>
              <a:t>Memory Hierarchy</a:t>
            </a:r>
          </a:p>
        </p:txBody>
      </p:sp>
      <p:sp>
        <p:nvSpPr>
          <p:cNvPr id="1487878" name="Rectangle 6"/>
          <p:cNvSpPr>
            <a:spLocks noChangeArrowheads="1"/>
          </p:cNvSpPr>
          <p:nvPr/>
        </p:nvSpPr>
        <p:spPr bwMode="auto">
          <a:xfrm>
            <a:off x="2535588" y="1773592"/>
            <a:ext cx="2716213" cy="242888"/>
          </a:xfrm>
          <a:prstGeom prst="rect">
            <a:avLst/>
          </a:prstGeom>
          <a:noFill/>
          <a:ln w="25400">
            <a:solidFill>
              <a:schemeClr val="tx1"/>
            </a:solidFill>
            <a:miter lim="800000"/>
            <a:headEnd/>
            <a:tailEnd/>
          </a:ln>
          <a:effectLst/>
        </p:spPr>
        <p:txBody>
          <a:bodyPr wrap="none" anchor="ctr"/>
          <a:lstStyle/>
          <a:p>
            <a:endParaRPr lang="en-US"/>
          </a:p>
        </p:txBody>
      </p:sp>
      <p:sp>
        <p:nvSpPr>
          <p:cNvPr id="1487879" name="Rectangle 7"/>
          <p:cNvSpPr>
            <a:spLocks noChangeArrowheads="1"/>
          </p:cNvSpPr>
          <p:nvPr/>
        </p:nvSpPr>
        <p:spPr bwMode="auto">
          <a:xfrm>
            <a:off x="3449988" y="1697393"/>
            <a:ext cx="799579" cy="335989"/>
          </a:xfrm>
          <a:prstGeom prst="rect">
            <a:avLst/>
          </a:prstGeom>
          <a:noFill/>
          <a:ln w="12700">
            <a:noFill/>
            <a:miter lim="800000"/>
            <a:headEnd/>
            <a:tailEnd/>
          </a:ln>
          <a:effectLst/>
        </p:spPr>
        <p:txBody>
          <a:bodyPr wrap="none" lIns="90488" tIns="44450" rIns="90488" bIns="44450">
            <a:spAutoFit/>
          </a:bodyPr>
          <a:lstStyle/>
          <a:p>
            <a:r>
              <a:rPr lang="en-US" sz="1600"/>
              <a:t>Control</a:t>
            </a:r>
          </a:p>
        </p:txBody>
      </p:sp>
      <p:sp>
        <p:nvSpPr>
          <p:cNvPr id="1487880" name="Rectangle 8"/>
          <p:cNvSpPr>
            <a:spLocks noChangeArrowheads="1"/>
          </p:cNvSpPr>
          <p:nvPr/>
        </p:nvSpPr>
        <p:spPr bwMode="auto">
          <a:xfrm>
            <a:off x="2486375" y="2230792"/>
            <a:ext cx="1422400" cy="1347788"/>
          </a:xfrm>
          <a:prstGeom prst="rect">
            <a:avLst/>
          </a:prstGeom>
          <a:noFill/>
          <a:ln w="25400">
            <a:solidFill>
              <a:schemeClr val="tx1"/>
            </a:solidFill>
            <a:miter lim="800000"/>
            <a:headEnd/>
            <a:tailEnd/>
          </a:ln>
          <a:effectLst/>
        </p:spPr>
        <p:txBody>
          <a:bodyPr wrap="none" anchor="ctr"/>
          <a:lstStyle/>
          <a:p>
            <a:endParaRPr lang="en-US"/>
          </a:p>
        </p:txBody>
      </p:sp>
      <p:sp>
        <p:nvSpPr>
          <p:cNvPr id="1487881" name="Rectangle 9"/>
          <p:cNvSpPr>
            <a:spLocks noChangeArrowheads="1"/>
          </p:cNvSpPr>
          <p:nvPr/>
        </p:nvSpPr>
        <p:spPr bwMode="auto">
          <a:xfrm>
            <a:off x="2535588" y="2764193"/>
            <a:ext cx="949235" cy="335989"/>
          </a:xfrm>
          <a:prstGeom prst="rect">
            <a:avLst/>
          </a:prstGeom>
          <a:noFill/>
          <a:ln w="12700">
            <a:noFill/>
            <a:miter lim="800000"/>
            <a:headEnd/>
            <a:tailEnd/>
          </a:ln>
          <a:effectLst/>
        </p:spPr>
        <p:txBody>
          <a:bodyPr wrap="none" lIns="90488" tIns="44450" rIns="90488" bIns="44450">
            <a:spAutoFit/>
          </a:bodyPr>
          <a:lstStyle/>
          <a:p>
            <a:r>
              <a:rPr lang="en-US" sz="1600"/>
              <a:t>Datapath</a:t>
            </a:r>
          </a:p>
        </p:txBody>
      </p:sp>
      <p:sp>
        <p:nvSpPr>
          <p:cNvPr id="1487882" name="Rectangle 10"/>
          <p:cNvSpPr>
            <a:spLocks noChangeArrowheads="1"/>
          </p:cNvSpPr>
          <p:nvPr/>
        </p:nvSpPr>
        <p:spPr bwMode="auto">
          <a:xfrm>
            <a:off x="9164987" y="1240192"/>
            <a:ext cx="1117600" cy="2432050"/>
          </a:xfrm>
          <a:prstGeom prst="rect">
            <a:avLst/>
          </a:prstGeom>
          <a:noFill/>
          <a:ln w="25400">
            <a:solidFill>
              <a:schemeClr val="tx1"/>
            </a:solidFill>
            <a:miter lim="800000"/>
            <a:headEnd/>
            <a:tailEnd/>
          </a:ln>
          <a:effectLst/>
        </p:spPr>
        <p:txBody>
          <a:bodyPr wrap="none" anchor="ctr"/>
          <a:lstStyle/>
          <a:p>
            <a:endParaRPr lang="en-US"/>
          </a:p>
        </p:txBody>
      </p:sp>
      <p:sp>
        <p:nvSpPr>
          <p:cNvPr id="1487883" name="Rectangle 11"/>
          <p:cNvSpPr>
            <a:spLocks noChangeArrowheads="1"/>
          </p:cNvSpPr>
          <p:nvPr/>
        </p:nvSpPr>
        <p:spPr bwMode="auto">
          <a:xfrm>
            <a:off x="9186081" y="2230793"/>
            <a:ext cx="1054777" cy="1074653"/>
          </a:xfrm>
          <a:prstGeom prst="rect">
            <a:avLst/>
          </a:prstGeom>
          <a:noFill/>
          <a:ln w="12700">
            <a:noFill/>
            <a:miter lim="800000"/>
            <a:headEnd/>
            <a:tailEnd/>
          </a:ln>
          <a:effectLst/>
        </p:spPr>
        <p:txBody>
          <a:bodyPr wrap="square" lIns="90488" tIns="44450" rIns="90488" bIns="44450">
            <a:spAutoFit/>
          </a:bodyPr>
          <a:lstStyle/>
          <a:p>
            <a:pPr algn="ctr"/>
            <a:r>
              <a:rPr lang="en-US" sz="1600" dirty="0"/>
              <a:t>Secondary</a:t>
            </a:r>
          </a:p>
          <a:p>
            <a:pPr algn="ctr"/>
            <a:r>
              <a:rPr lang="en-US" sz="1600" dirty="0"/>
              <a:t>Memory</a:t>
            </a:r>
          </a:p>
          <a:p>
            <a:pPr algn="ctr"/>
            <a:r>
              <a:rPr lang="en-US" sz="1600" dirty="0"/>
              <a:t>(Disk</a:t>
            </a:r>
          </a:p>
          <a:p>
            <a:pPr algn="ctr"/>
            <a:r>
              <a:rPr lang="en-US" sz="1600" dirty="0"/>
              <a:t>Or Flash)</a:t>
            </a:r>
          </a:p>
        </p:txBody>
      </p:sp>
      <p:sp>
        <p:nvSpPr>
          <p:cNvPr id="1487884" name="Rectangle 12"/>
          <p:cNvSpPr>
            <a:spLocks noChangeArrowheads="1"/>
          </p:cNvSpPr>
          <p:nvPr/>
        </p:nvSpPr>
        <p:spPr bwMode="auto">
          <a:xfrm>
            <a:off x="2333974" y="1468793"/>
            <a:ext cx="5133626" cy="2219325"/>
          </a:xfrm>
          <a:prstGeom prst="rect">
            <a:avLst/>
          </a:prstGeom>
          <a:noFill/>
          <a:ln w="25400">
            <a:solidFill>
              <a:schemeClr val="tx1"/>
            </a:solidFill>
            <a:miter lim="800000"/>
            <a:headEnd/>
            <a:tailEnd/>
          </a:ln>
          <a:effectLst/>
        </p:spPr>
        <p:txBody>
          <a:bodyPr wrap="none" anchor="ctr"/>
          <a:lstStyle/>
          <a:p>
            <a:endParaRPr lang="en-US"/>
          </a:p>
        </p:txBody>
      </p:sp>
      <p:sp>
        <p:nvSpPr>
          <p:cNvPr id="1487885" name="Rectangle 13"/>
          <p:cNvSpPr>
            <a:spLocks noChangeArrowheads="1"/>
          </p:cNvSpPr>
          <p:nvPr/>
        </p:nvSpPr>
        <p:spPr bwMode="auto">
          <a:xfrm>
            <a:off x="3556798" y="1466067"/>
            <a:ext cx="1968232" cy="335989"/>
          </a:xfrm>
          <a:prstGeom prst="rect">
            <a:avLst/>
          </a:prstGeom>
          <a:noFill/>
          <a:ln w="12700">
            <a:noFill/>
            <a:miter lim="800000"/>
            <a:headEnd/>
            <a:tailEnd/>
          </a:ln>
          <a:effectLst/>
        </p:spPr>
        <p:txBody>
          <a:bodyPr wrap="none" lIns="90488" tIns="44450" rIns="90488" bIns="44450">
            <a:spAutoFit/>
          </a:bodyPr>
          <a:lstStyle/>
          <a:p>
            <a:r>
              <a:rPr lang="en-US" sz="1600" dirty="0"/>
              <a:t>On-Chip Components</a:t>
            </a:r>
          </a:p>
        </p:txBody>
      </p:sp>
      <p:sp>
        <p:nvSpPr>
          <p:cNvPr id="1487886" name="Line 14"/>
          <p:cNvSpPr>
            <a:spLocks noChangeShapeType="1"/>
          </p:cNvSpPr>
          <p:nvPr/>
        </p:nvSpPr>
        <p:spPr bwMode="auto">
          <a:xfrm flipV="1">
            <a:off x="3754787" y="1087792"/>
            <a:ext cx="5791200" cy="1676400"/>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7" name="Line 15"/>
          <p:cNvSpPr>
            <a:spLocks noChangeShapeType="1"/>
          </p:cNvSpPr>
          <p:nvPr/>
        </p:nvSpPr>
        <p:spPr bwMode="auto">
          <a:xfrm>
            <a:off x="3851625" y="3537306"/>
            <a:ext cx="5541962" cy="217487"/>
          </a:xfrm>
          <a:prstGeom prst="line">
            <a:avLst/>
          </a:prstGeom>
          <a:noFill/>
          <a:ln w="28575">
            <a:solidFill>
              <a:schemeClr val="tx1"/>
            </a:solidFill>
            <a:prstDash val="dashDot"/>
            <a:round/>
            <a:headEnd/>
            <a:tailEnd/>
          </a:ln>
          <a:effectLst/>
        </p:spPr>
        <p:txBody>
          <a:bodyPr wrap="none" anchor="ctr"/>
          <a:lstStyle/>
          <a:p>
            <a:endParaRPr lang="en-US"/>
          </a:p>
        </p:txBody>
      </p:sp>
      <p:sp>
        <p:nvSpPr>
          <p:cNvPr id="1487888" name="Rectangle 16"/>
          <p:cNvSpPr>
            <a:spLocks noChangeArrowheads="1"/>
          </p:cNvSpPr>
          <p:nvPr/>
        </p:nvSpPr>
        <p:spPr bwMode="auto">
          <a:xfrm>
            <a:off x="3476975" y="2830867"/>
            <a:ext cx="355600" cy="693738"/>
          </a:xfrm>
          <a:prstGeom prst="rect">
            <a:avLst/>
          </a:prstGeom>
          <a:noFill/>
          <a:ln w="25400">
            <a:solidFill>
              <a:schemeClr val="tx1"/>
            </a:solidFill>
            <a:miter lim="800000"/>
            <a:headEnd/>
            <a:tailEnd/>
          </a:ln>
          <a:effectLst/>
        </p:spPr>
        <p:txBody>
          <a:bodyPr wrap="none" anchor="ctr"/>
          <a:lstStyle/>
          <a:p>
            <a:endParaRPr lang="en-US"/>
          </a:p>
        </p:txBody>
      </p:sp>
      <p:sp>
        <p:nvSpPr>
          <p:cNvPr id="1487889" name="Rectangle 17"/>
          <p:cNvSpPr>
            <a:spLocks noChangeArrowheads="1"/>
          </p:cNvSpPr>
          <p:nvPr/>
        </p:nvSpPr>
        <p:spPr bwMode="auto">
          <a:xfrm rot="5400000">
            <a:off x="3187256" y="3103124"/>
            <a:ext cx="1011238" cy="333375"/>
          </a:xfrm>
          <a:prstGeom prst="rect">
            <a:avLst/>
          </a:prstGeom>
          <a:noFill/>
          <a:ln w="12700">
            <a:noFill/>
            <a:miter lim="800000"/>
            <a:headEnd/>
            <a:tailEnd/>
          </a:ln>
          <a:effectLst/>
        </p:spPr>
        <p:txBody>
          <a:bodyPr lIns="90488" tIns="44450" rIns="90488" bIns="44450">
            <a:spAutoFit/>
          </a:bodyPr>
          <a:lstStyle/>
          <a:p>
            <a:r>
              <a:rPr lang="en-US" sz="1600"/>
              <a:t>RegFile</a:t>
            </a:r>
          </a:p>
        </p:txBody>
      </p:sp>
      <p:sp>
        <p:nvSpPr>
          <p:cNvPr id="1487891" name="Rectangle 19" descr="10%"/>
          <p:cNvSpPr>
            <a:spLocks noChangeArrowheads="1"/>
          </p:cNvSpPr>
          <p:nvPr/>
        </p:nvSpPr>
        <p:spPr bwMode="auto">
          <a:xfrm>
            <a:off x="7772400" y="1981201"/>
            <a:ext cx="1041400" cy="1350963"/>
          </a:xfrm>
          <a:prstGeom prst="rect">
            <a:avLst/>
          </a:prstGeom>
          <a:noFill/>
          <a:ln w="25400">
            <a:solidFill>
              <a:schemeClr val="tx1"/>
            </a:solidFill>
            <a:miter lim="800000"/>
            <a:headEnd/>
            <a:tailEnd/>
          </a:ln>
          <a:effectLst/>
        </p:spPr>
        <p:txBody>
          <a:bodyPr wrap="none" anchor="ctr"/>
          <a:lstStyle/>
          <a:p>
            <a:endParaRPr lang="en-US"/>
          </a:p>
        </p:txBody>
      </p:sp>
      <p:sp>
        <p:nvSpPr>
          <p:cNvPr id="1487892" name="Rectangle 20"/>
          <p:cNvSpPr>
            <a:spLocks noChangeArrowheads="1"/>
          </p:cNvSpPr>
          <p:nvPr/>
        </p:nvSpPr>
        <p:spPr bwMode="auto">
          <a:xfrm>
            <a:off x="7848600" y="2286001"/>
            <a:ext cx="915988" cy="822325"/>
          </a:xfrm>
          <a:prstGeom prst="rect">
            <a:avLst/>
          </a:prstGeom>
          <a:noFill/>
          <a:ln w="12700">
            <a:noFill/>
            <a:miter lim="800000"/>
            <a:headEnd/>
            <a:tailEnd/>
          </a:ln>
          <a:effectLst/>
        </p:spPr>
        <p:txBody>
          <a:bodyPr wrap="none" lIns="90488" tIns="44450" rIns="90488" bIns="44450">
            <a:spAutoFit/>
          </a:bodyPr>
          <a:lstStyle/>
          <a:p>
            <a:pPr algn="ctr"/>
            <a:r>
              <a:rPr lang="en-US" sz="1600" dirty="0">
                <a:solidFill>
                  <a:srgbClr val="000000"/>
                </a:solidFill>
              </a:rPr>
              <a:t>Main</a:t>
            </a:r>
          </a:p>
          <a:p>
            <a:pPr algn="ctr"/>
            <a:r>
              <a:rPr lang="en-US" sz="1600" dirty="0">
                <a:solidFill>
                  <a:srgbClr val="000000"/>
                </a:solidFill>
              </a:rPr>
              <a:t>Memory</a:t>
            </a:r>
          </a:p>
          <a:p>
            <a:pPr algn="ctr"/>
            <a:r>
              <a:rPr lang="en-US" sz="1600" dirty="0">
                <a:solidFill>
                  <a:srgbClr val="000000"/>
                </a:solidFill>
              </a:rPr>
              <a:t>(DRAM)</a:t>
            </a:r>
          </a:p>
        </p:txBody>
      </p:sp>
      <p:sp>
        <p:nvSpPr>
          <p:cNvPr id="1487893" name="Rectangle 21"/>
          <p:cNvSpPr>
            <a:spLocks noChangeArrowheads="1"/>
          </p:cNvSpPr>
          <p:nvPr/>
        </p:nvSpPr>
        <p:spPr bwMode="auto">
          <a:xfrm rot="5400000">
            <a:off x="4638882" y="2986645"/>
            <a:ext cx="686086" cy="582211"/>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lIns="90488" tIns="44450" rIns="90488" bIns="44450">
            <a:spAutoFit/>
          </a:bodyPr>
          <a:lstStyle/>
          <a:p>
            <a:pPr algn="ctr"/>
            <a:r>
              <a:rPr lang="en-US" sz="1600" dirty="0">
                <a:solidFill>
                  <a:srgbClr val="000000"/>
                </a:solidFill>
              </a:rPr>
              <a:t>Data</a:t>
            </a:r>
          </a:p>
          <a:p>
            <a:pPr algn="ctr"/>
            <a:r>
              <a:rPr lang="en-US" sz="1600" dirty="0">
                <a:solidFill>
                  <a:srgbClr val="000000"/>
                </a:solidFill>
              </a:rPr>
              <a:t>Cache</a:t>
            </a:r>
          </a:p>
        </p:txBody>
      </p:sp>
      <p:sp>
        <p:nvSpPr>
          <p:cNvPr id="1487895" name="Rectangle 23"/>
          <p:cNvSpPr>
            <a:spLocks noChangeArrowheads="1"/>
          </p:cNvSpPr>
          <p:nvPr/>
        </p:nvSpPr>
        <p:spPr bwMode="auto">
          <a:xfrm rot="5400000">
            <a:off x="4646818" y="2300845"/>
            <a:ext cx="686086" cy="58221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spAutoFit/>
          </a:bodyPr>
          <a:lstStyle/>
          <a:p>
            <a:pPr algn="ctr"/>
            <a:r>
              <a:rPr lang="en-US" sz="1600" dirty="0" err="1">
                <a:solidFill>
                  <a:srgbClr val="000000"/>
                </a:solidFill>
              </a:rPr>
              <a:t>Instr</a:t>
            </a:r>
            <a:endParaRPr lang="en-US" sz="1600" dirty="0">
              <a:solidFill>
                <a:srgbClr val="000000"/>
              </a:solidFill>
            </a:endParaRPr>
          </a:p>
          <a:p>
            <a:pPr algn="ctr"/>
            <a:r>
              <a:rPr lang="en-US" sz="1600" dirty="0">
                <a:solidFill>
                  <a:srgbClr val="000000"/>
                </a:solidFill>
              </a:rPr>
              <a:t>Cache</a:t>
            </a:r>
          </a:p>
        </p:txBody>
      </p:sp>
      <p:sp>
        <p:nvSpPr>
          <p:cNvPr id="1487901" name="Rectangle 29"/>
          <p:cNvSpPr>
            <a:spLocks noChangeArrowheads="1"/>
          </p:cNvSpPr>
          <p:nvPr/>
        </p:nvSpPr>
        <p:spPr bwMode="auto">
          <a:xfrm>
            <a:off x="1697388" y="3907192"/>
            <a:ext cx="8736441" cy="293670"/>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t>Speed (cycles):        </a:t>
            </a:r>
            <a:r>
              <a:rPr lang="en-US" dirty="0">
                <a:cs typeface="Arial" charset="0"/>
              </a:rPr>
              <a:t>½</a:t>
            </a:r>
            <a:r>
              <a:rPr lang="en-US" dirty="0"/>
              <a:t>’s                     1’s                           10’s               100’s-1000        1,000,000’s</a:t>
            </a:r>
          </a:p>
        </p:txBody>
      </p:sp>
      <p:sp>
        <p:nvSpPr>
          <p:cNvPr id="1487902" name="Rectangle 30"/>
          <p:cNvSpPr>
            <a:spLocks noChangeArrowheads="1"/>
          </p:cNvSpPr>
          <p:nvPr/>
        </p:nvSpPr>
        <p:spPr bwMode="auto">
          <a:xfrm>
            <a:off x="1697387" y="4288193"/>
            <a:ext cx="8078878" cy="286745"/>
          </a:xfrm>
          <a:prstGeom prst="rect">
            <a:avLst/>
          </a:prstGeom>
          <a:noFill/>
          <a:ln w="12700">
            <a:noFill/>
            <a:miter lim="800000"/>
            <a:headEnd/>
            <a:tailEnd/>
          </a:ln>
          <a:effectLst/>
        </p:spPr>
        <p:txBody>
          <a:bodyPr wrap="none" lIns="63500" tIns="25400" rIns="63500" bIns="25400">
            <a:spAutoFit/>
          </a:bodyPr>
          <a:lstStyle/>
          <a:p>
            <a:pPr>
              <a:lnSpc>
                <a:spcPct val="85000"/>
              </a:lnSpc>
            </a:pPr>
            <a:r>
              <a:rPr lang="en-US" b="1" dirty="0"/>
              <a:t>Size (bytes):    </a:t>
            </a:r>
            <a:r>
              <a:rPr lang="en-US" dirty="0"/>
              <a:t>     100’s   </a:t>
            </a:r>
            <a:r>
              <a:rPr lang="en-US" b="1" dirty="0"/>
              <a:t>      </a:t>
            </a:r>
            <a:r>
              <a:rPr lang="en-US" dirty="0"/>
              <a:t>         10K’s                         M’s                    G’s                      T’s</a:t>
            </a:r>
          </a:p>
        </p:txBody>
      </p:sp>
      <p:sp>
        <p:nvSpPr>
          <p:cNvPr id="36" name="Content Placeholder 30"/>
          <p:cNvSpPr>
            <a:spLocks noGrp="1"/>
          </p:cNvSpPr>
          <p:nvPr>
            <p:ph idx="1"/>
          </p:nvPr>
        </p:nvSpPr>
        <p:spPr>
          <a:xfrm>
            <a:off x="1844762" y="5179429"/>
            <a:ext cx="8229600" cy="1193800"/>
          </a:xfrm>
        </p:spPr>
        <p:txBody>
          <a:bodyPr>
            <a:normAutofit fontScale="70000" lnSpcReduction="20000"/>
          </a:bodyPr>
          <a:lstStyle/>
          <a:p>
            <a:pPr>
              <a:buClr>
                <a:schemeClr val="tx1"/>
              </a:buClr>
            </a:pPr>
            <a:r>
              <a:rPr lang="en-US" dirty="0" smtClean="0">
                <a:solidFill>
                  <a:srgbClr val="FF0000"/>
                </a:solidFill>
              </a:rPr>
              <a:t>Principle of locality + memory hierarchy </a:t>
            </a:r>
            <a:r>
              <a:rPr lang="en-US" dirty="0" smtClean="0"/>
              <a:t>presents programmer with ≈ as much memory as is available in the </a:t>
            </a:r>
            <a:r>
              <a:rPr lang="en-US" i="1" dirty="0" smtClean="0">
                <a:solidFill>
                  <a:srgbClr val="0000FF"/>
                </a:solidFill>
              </a:rPr>
              <a:t>cheapest</a:t>
            </a:r>
            <a:r>
              <a:rPr lang="en-US" dirty="0" smtClean="0">
                <a:solidFill>
                  <a:srgbClr val="0000FF"/>
                </a:solidFill>
              </a:rPr>
              <a:t> </a:t>
            </a:r>
            <a:r>
              <a:rPr lang="en-US" dirty="0" smtClean="0"/>
              <a:t>technology at the ≈ speed offered by the </a:t>
            </a:r>
            <a:r>
              <a:rPr lang="en-US" i="1" dirty="0" smtClean="0">
                <a:solidFill>
                  <a:srgbClr val="0000FF"/>
                </a:solidFill>
              </a:rPr>
              <a:t>fastest</a:t>
            </a:r>
            <a:r>
              <a:rPr lang="en-US" dirty="0" smtClean="0">
                <a:solidFill>
                  <a:srgbClr val="0000FF"/>
                </a:solidFill>
              </a:rPr>
              <a:t> </a:t>
            </a:r>
            <a:r>
              <a:rPr lang="en-US" dirty="0" smtClean="0"/>
              <a:t>technology</a:t>
            </a:r>
          </a:p>
          <a:p>
            <a:endParaRPr lang="en-US" dirty="0"/>
          </a:p>
        </p:txBody>
      </p:sp>
      <p:grpSp>
        <p:nvGrpSpPr>
          <p:cNvPr id="30" name="Group 29"/>
          <p:cNvGrpSpPr/>
          <p:nvPr/>
        </p:nvGrpSpPr>
        <p:grpSpPr>
          <a:xfrm>
            <a:off x="2005357" y="4658696"/>
            <a:ext cx="7924800" cy="293670"/>
            <a:chOff x="481357" y="4658696"/>
            <a:chExt cx="7924800" cy="293670"/>
          </a:xfrm>
        </p:grpSpPr>
        <p:sp>
          <p:nvSpPr>
            <p:cNvPr id="1487903" name="Rectangle 31"/>
            <p:cNvSpPr>
              <a:spLocks noChangeArrowheads="1"/>
            </p:cNvSpPr>
            <p:nvPr/>
          </p:nvSpPr>
          <p:spPr bwMode="auto">
            <a:xfrm>
              <a:off x="481357" y="4658696"/>
              <a:ext cx="7924800" cy="293670"/>
            </a:xfrm>
            <a:prstGeom prst="rect">
              <a:avLst/>
            </a:prstGeom>
            <a:noFill/>
            <a:ln w="12700">
              <a:noFill/>
              <a:miter lim="800000"/>
              <a:headEnd/>
              <a:tailEnd/>
            </a:ln>
            <a:effectLst/>
          </p:spPr>
          <p:txBody>
            <a:bodyPr lIns="63500" tIns="25400" rIns="63500" bIns="25400">
              <a:spAutoFit/>
            </a:bodyPr>
            <a:lstStyle/>
            <a:p>
              <a:pPr>
                <a:lnSpc>
                  <a:spcPct val="85000"/>
                </a:lnSpc>
              </a:pPr>
              <a:r>
                <a:rPr lang="en-US" b="1" dirty="0"/>
                <a:t> Cost/bit:         </a:t>
              </a:r>
              <a:r>
                <a:rPr lang="en-US" dirty="0"/>
                <a:t>highest                                                                                                 lowest</a:t>
              </a:r>
            </a:p>
          </p:txBody>
        </p:sp>
        <p:cxnSp>
          <p:nvCxnSpPr>
            <p:cNvPr id="29" name="Straight Arrow Connector 28"/>
            <p:cNvCxnSpPr/>
            <p:nvPr/>
          </p:nvCxnSpPr>
          <p:spPr>
            <a:xfrm>
              <a:off x="2739264" y="4817788"/>
              <a:ext cx="4743860" cy="104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sp>
        <p:nvSpPr>
          <p:cNvPr id="31" name="Rectangle 3" descr="10%"/>
          <p:cNvSpPr>
            <a:spLocks noChangeArrowheads="1"/>
          </p:cNvSpPr>
          <p:nvPr/>
        </p:nvSpPr>
        <p:spPr bwMode="auto">
          <a:xfrm>
            <a:off x="6553200" y="1905000"/>
            <a:ext cx="838200" cy="160020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lIns="90488" tIns="44450" rIns="90488" bIns="0">
            <a:normAutofit/>
          </a:bodyPr>
          <a:lstStyle/>
          <a:p>
            <a:pPr algn="ctr"/>
            <a:r>
              <a:rPr lang="en-US" sz="1600" dirty="0">
                <a:solidFill>
                  <a:srgbClr val="000000"/>
                </a:solidFill>
              </a:rPr>
              <a:t>Third-Level</a:t>
            </a:r>
          </a:p>
          <a:p>
            <a:pPr algn="ctr"/>
            <a:r>
              <a:rPr lang="en-US" sz="1600" dirty="0">
                <a:solidFill>
                  <a:srgbClr val="000000"/>
                </a:solidFill>
              </a:rPr>
              <a:t>Cache</a:t>
            </a:r>
          </a:p>
          <a:p>
            <a:pPr algn="ctr"/>
            <a:r>
              <a:rPr lang="en-US" sz="1600" dirty="0">
                <a:solidFill>
                  <a:srgbClr val="000000"/>
                </a:solidFill>
              </a:rPr>
              <a:t>(SRAM)</a:t>
            </a:r>
          </a:p>
        </p:txBody>
      </p:sp>
      <p:sp>
        <p:nvSpPr>
          <p:cNvPr id="28"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dirty="0"/>
          </a:p>
        </p:txBody>
      </p:sp>
      <p:sp>
        <p:nvSpPr>
          <p:cNvPr id="32"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34" name="Slide Number Placeholder 5"/>
          <p:cNvSpPr>
            <a:spLocks noGrp="1"/>
          </p:cNvSpPr>
          <p:nvPr>
            <p:ph type="sldNum" sz="quarter" idx="4294967295"/>
          </p:nvPr>
        </p:nvSpPr>
        <p:spPr>
          <a:xfrm>
            <a:off x="94488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a:t>
            </a:fld>
            <a:endParaRPr lang="en-US"/>
          </a:p>
        </p:txBody>
      </p:sp>
    </p:spTree>
    <p:extLst>
      <p:ext uri="{BB962C8B-B14F-4D97-AF65-F5344CB8AC3E}">
        <p14:creationId xmlns:p14="http://schemas.microsoft.com/office/powerpoint/2010/main" val="99007784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536"/>
            <a:ext cx="8229600" cy="812377"/>
          </a:xfrm>
        </p:spPr>
        <p:txBody>
          <a:bodyPr>
            <a:normAutofit/>
          </a:bodyPr>
          <a:lstStyle/>
          <a:p>
            <a:r>
              <a:rPr lang="en-US" dirty="0" smtClean="0"/>
              <a:t>Increasing #Entries?</a:t>
            </a:r>
            <a:endParaRPr lang="en-US" dirty="0"/>
          </a:p>
        </p:txBody>
      </p:sp>
      <p:sp>
        <p:nvSpPr>
          <p:cNvPr id="3" name="Content Placeholder 2"/>
          <p:cNvSpPr>
            <a:spLocks noGrp="1"/>
          </p:cNvSpPr>
          <p:nvPr>
            <p:ph idx="1"/>
          </p:nvPr>
        </p:nvSpPr>
        <p:spPr>
          <a:xfrm>
            <a:off x="560439" y="1050985"/>
            <a:ext cx="11105535" cy="4525963"/>
          </a:xfrm>
        </p:spPr>
        <p:txBody>
          <a:bodyPr>
            <a:normAutofit/>
          </a:bodyPr>
          <a:lstStyle/>
          <a:p>
            <a:r>
              <a:rPr lang="en-US" dirty="0" smtClean="0"/>
              <a:t>Hit time as #entries increases?</a:t>
            </a:r>
          </a:p>
          <a:p>
            <a:pPr lvl="1"/>
            <a:r>
              <a:rPr lang="en-US" dirty="0" smtClean="0"/>
              <a:t>Increases, since reading tags and data from larger memory structures</a:t>
            </a:r>
          </a:p>
          <a:p>
            <a:r>
              <a:rPr lang="en-US" dirty="0" smtClean="0"/>
              <a:t>Miss rate as #entries increases?</a:t>
            </a:r>
          </a:p>
          <a:p>
            <a:pPr lvl="1"/>
            <a:r>
              <a:rPr lang="en-US" dirty="0" smtClean="0"/>
              <a:t>Goes down due to reduced capacity and conflict misses</a:t>
            </a:r>
          </a:p>
          <a:p>
            <a:pPr lvl="1"/>
            <a:r>
              <a:rPr lang="en-US" i="1" dirty="0" smtClean="0"/>
              <a:t>Architects rule of thumb: miss rate drops ~2x for every ~4x increase in capacity (only a gross approximation)</a:t>
            </a:r>
          </a:p>
          <a:p>
            <a:r>
              <a:rPr lang="en-US" dirty="0" smtClean="0"/>
              <a:t>Miss penalty as #entries increases?</a:t>
            </a:r>
          </a:p>
          <a:p>
            <a:pPr lvl="1"/>
            <a:r>
              <a:rPr lang="en-US" dirty="0" smtClean="0"/>
              <a:t>Unchanged</a:t>
            </a:r>
          </a:p>
        </p:txBody>
      </p:sp>
      <p:sp>
        <p:nvSpPr>
          <p:cNvPr id="4" name="TextBox 3"/>
          <p:cNvSpPr txBox="1"/>
          <p:nvPr/>
        </p:nvSpPr>
        <p:spPr>
          <a:xfrm>
            <a:off x="1684171" y="5352872"/>
            <a:ext cx="8855121" cy="1200328"/>
          </a:xfrm>
          <a:prstGeom prst="rect">
            <a:avLst/>
          </a:prstGeom>
          <a:noFill/>
        </p:spPr>
        <p:txBody>
          <a:bodyPr wrap="square" rtlCol="0">
            <a:spAutoFit/>
          </a:bodyPr>
          <a:lstStyle/>
          <a:p>
            <a:pPr algn="ctr"/>
            <a:r>
              <a:rPr lang="en-US" sz="2400" b="1" dirty="0"/>
              <a:t>At some point, increase in hit time for a larger cache may overcome the improvement in hit rate, yielding a decrease in performance</a:t>
            </a:r>
          </a:p>
          <a:p>
            <a:pPr algn="ctr"/>
            <a:endParaRPr lang="en-US" sz="2400" b="1" dirty="0"/>
          </a:p>
        </p:txBody>
      </p:sp>
      <p:sp>
        <p:nvSpPr>
          <p:cNvPr id="7"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9" name="Slide Number Placeholder 5"/>
          <p:cNvSpPr>
            <a:spLocks noGrp="1"/>
          </p:cNvSpPr>
          <p:nvPr>
            <p:ph type="sldNum" sz="quarter" idx="4294967295"/>
          </p:nvPr>
        </p:nvSpPr>
        <p:spPr>
          <a:xfrm>
            <a:off x="9478299"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30</a:t>
            </a:fld>
            <a:endParaRPr lang="en-US"/>
          </a:p>
        </p:txBody>
      </p:sp>
    </p:spTree>
    <p:extLst>
      <p:ext uri="{BB962C8B-B14F-4D97-AF65-F5344CB8AC3E}">
        <p14:creationId xmlns:p14="http://schemas.microsoft.com/office/powerpoint/2010/main" val="195191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Increasing Block Size?</a:t>
            </a:r>
            <a:endParaRPr lang="en-US" dirty="0"/>
          </a:p>
        </p:txBody>
      </p:sp>
      <p:sp>
        <p:nvSpPr>
          <p:cNvPr id="3" name="Content Placeholder 2"/>
          <p:cNvSpPr>
            <a:spLocks noGrp="1"/>
          </p:cNvSpPr>
          <p:nvPr>
            <p:ph idx="1"/>
          </p:nvPr>
        </p:nvSpPr>
        <p:spPr/>
        <p:txBody>
          <a:bodyPr>
            <a:normAutofit lnSpcReduction="10000"/>
          </a:bodyPr>
          <a:lstStyle/>
          <a:p>
            <a:r>
              <a:rPr lang="en-US" dirty="0" smtClean="0"/>
              <a:t>Hit time as block size increases?</a:t>
            </a:r>
          </a:p>
          <a:p>
            <a:pPr lvl="1"/>
            <a:r>
              <a:rPr lang="en-US" dirty="0" smtClean="0"/>
              <a:t>Hit time unchanged, but might be slight hit-time reduction as number of tags is reduced, so faster to access memory holding tags</a:t>
            </a:r>
          </a:p>
          <a:p>
            <a:r>
              <a:rPr lang="en-US" dirty="0" smtClean="0"/>
              <a:t>Miss rate as block size increases?</a:t>
            </a:r>
          </a:p>
          <a:p>
            <a:pPr lvl="1"/>
            <a:r>
              <a:rPr lang="en-US" dirty="0" smtClean="0"/>
              <a:t>Goes down at first due to spatial locality, then increases due to increased conflict misses due to fewer blocks in cache</a:t>
            </a:r>
          </a:p>
          <a:p>
            <a:r>
              <a:rPr lang="en-US" dirty="0" smtClean="0"/>
              <a:t>Miss penalty as block size increases?</a:t>
            </a:r>
          </a:p>
          <a:p>
            <a:pPr lvl="1"/>
            <a:r>
              <a:rPr lang="en-US" dirty="0" smtClean="0"/>
              <a:t>Rises with longer block size, but with fixed constant initial latency that is amortized over whole block</a:t>
            </a:r>
          </a:p>
        </p:txBody>
      </p:sp>
      <p:sp>
        <p:nvSpPr>
          <p:cNvPr id="5" name="Date Placeholder 3"/>
          <p:cNvSpPr txBox="1">
            <a:spLocks/>
          </p:cNvSpPr>
          <p:nvPr/>
        </p:nvSpPr>
        <p:spPr>
          <a:xfrm>
            <a:off x="653844"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8" name="Slide Number Placeholder 5"/>
          <p:cNvSpPr>
            <a:spLocks noGrp="1"/>
          </p:cNvSpPr>
          <p:nvPr>
            <p:ph type="sldNum" sz="quarter" idx="4294967295"/>
          </p:nvPr>
        </p:nvSpPr>
        <p:spPr>
          <a:xfrm>
            <a:off x="94488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31</a:t>
            </a:fld>
            <a:endParaRPr lang="en-US"/>
          </a:p>
        </p:txBody>
      </p:sp>
    </p:spTree>
    <p:extLst>
      <p:ext uri="{BB962C8B-B14F-4D97-AF65-F5344CB8AC3E}">
        <p14:creationId xmlns:p14="http://schemas.microsoft.com/office/powerpoint/2010/main" val="5586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Administrivia</a:t>
            </a:r>
            <a:endParaRPr lang="en-US" dirty="0"/>
          </a:p>
        </p:txBody>
      </p:sp>
      <p:sp>
        <p:nvSpPr>
          <p:cNvPr id="3" name="Content Placeholder 2"/>
          <p:cNvSpPr>
            <a:spLocks noGrp="1"/>
          </p:cNvSpPr>
          <p:nvPr>
            <p:ph idx="1"/>
          </p:nvPr>
        </p:nvSpPr>
        <p:spPr>
          <a:xfrm>
            <a:off x="609600" y="1600201"/>
            <a:ext cx="6172200" cy="4525963"/>
          </a:xfrm>
        </p:spPr>
        <p:txBody>
          <a:bodyPr>
            <a:normAutofit/>
          </a:bodyPr>
          <a:lstStyle/>
          <a:p>
            <a:r>
              <a:rPr lang="en-US" sz="2400" dirty="0"/>
              <a:t>Midterm #2 1.5 weeks away! October 31!</a:t>
            </a:r>
          </a:p>
          <a:p>
            <a:r>
              <a:rPr lang="en-US" sz="2400" dirty="0"/>
              <a:t>Review Session: 10am-12pm on Saturday, Oct 28. Location: Hearst Annex A1</a:t>
            </a:r>
          </a:p>
          <a:p>
            <a:r>
              <a:rPr lang="en-US" sz="2400" dirty="0"/>
              <a:t>Project 2-1 due Monday, Oct 23 at 11:59pm</a:t>
            </a:r>
          </a:p>
          <a:p>
            <a:pPr lvl="1"/>
            <a:r>
              <a:rPr lang="en-US" sz="2000" dirty="0"/>
              <a:t>We will release a project </a:t>
            </a:r>
            <a:r>
              <a:rPr lang="en-US" sz="2000" dirty="0" err="1"/>
              <a:t>edX</a:t>
            </a:r>
            <a:r>
              <a:rPr lang="en-US" sz="2000" dirty="0"/>
              <a:t> assignment in lab</a:t>
            </a:r>
          </a:p>
          <a:p>
            <a:pPr lvl="1"/>
            <a:r>
              <a:rPr lang="en-US" sz="2000" dirty="0"/>
              <a:t>Worth a small portion of project 2 points</a:t>
            </a:r>
          </a:p>
          <a:p>
            <a:pPr lvl="1"/>
            <a:r>
              <a:rPr lang="en-US" sz="2000" dirty="0"/>
              <a:t>Due on </a:t>
            </a:r>
            <a:r>
              <a:rPr lang="en-US" sz="2000" dirty="0" err="1"/>
              <a:t>edX</a:t>
            </a:r>
            <a:r>
              <a:rPr lang="en-US" sz="2000" dirty="0"/>
              <a:t> along with Project 2-1 (Monday night)</a:t>
            </a:r>
          </a:p>
          <a:p>
            <a:r>
              <a:rPr lang="en-US" sz="2400" dirty="0"/>
              <a:t>Homework 3 due this Friday</a:t>
            </a:r>
          </a:p>
          <a:p>
            <a:r>
              <a:rPr lang="en-US" sz="2400" dirty="0"/>
              <a:t>Reminder: notify your lab TA about a change in Project 2 partners</a:t>
            </a:r>
          </a:p>
        </p:txBody>
      </p:sp>
      <p:sp>
        <p:nvSpPr>
          <p:cNvPr id="8"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32</a:t>
            </a:fld>
            <a:endParaRPr lang="en-US"/>
          </a:p>
        </p:txBody>
      </p:sp>
      <p:sp>
        <p:nvSpPr>
          <p:cNvPr id="5" name="Date Placeholder 3"/>
          <p:cNvSpPr txBox="1">
            <a:spLocks/>
          </p:cNvSpPr>
          <p:nvPr/>
        </p:nvSpPr>
        <p:spPr>
          <a:xfrm>
            <a:off x="7239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pic>
        <p:nvPicPr>
          <p:cNvPr id="6" name="Picture 5"/>
          <p:cNvPicPr>
            <a:picLocks noChangeAspect="1"/>
          </p:cNvPicPr>
          <p:nvPr/>
        </p:nvPicPr>
        <p:blipFill>
          <a:blip r:embed="rId2"/>
          <a:stretch>
            <a:fillRect/>
          </a:stretch>
        </p:blipFill>
        <p:spPr>
          <a:xfrm>
            <a:off x="7578890" y="1444068"/>
            <a:ext cx="3429000" cy="4826000"/>
          </a:xfrm>
          <a:prstGeom prst="rect">
            <a:avLst/>
          </a:prstGeom>
        </p:spPr>
      </p:pic>
    </p:spTree>
    <p:extLst>
      <p:ext uri="{BB962C8B-B14F-4D97-AF65-F5344CB8AC3E}">
        <p14:creationId xmlns:p14="http://schemas.microsoft.com/office/powerpoint/2010/main" val="3751059133"/>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 Instruction</a:t>
            </a:r>
            <a:endParaRPr lang="en-US" dirty="0"/>
          </a:p>
        </p:txBody>
      </p:sp>
      <p:sp>
        <p:nvSpPr>
          <p:cNvPr id="3" name="Content Placeholder 2"/>
          <p:cNvSpPr>
            <a:spLocks noGrp="1"/>
          </p:cNvSpPr>
          <p:nvPr>
            <p:ph idx="1"/>
          </p:nvPr>
        </p:nvSpPr>
        <p:spPr/>
        <p:txBody>
          <a:bodyPr>
            <a:normAutofit/>
          </a:bodyPr>
          <a:lstStyle/>
          <a:p>
            <a:pPr marL="0" indent="0">
              <a:buNone/>
            </a:pPr>
            <a:r>
              <a:rPr lang="en-US" dirty="0"/>
              <a:t>For a cache of fixed capacity and </a:t>
            </a:r>
            <a:r>
              <a:rPr lang="en-US" dirty="0" err="1"/>
              <a:t>blocksize</a:t>
            </a:r>
            <a:r>
              <a:rPr lang="en-US" dirty="0"/>
              <a:t>, what is the impact of increasing associativity on AMAT:</a:t>
            </a:r>
            <a:endParaRPr lang="en-US" dirty="0" smtClean="0"/>
          </a:p>
          <a:p>
            <a:pPr marL="0" indent="0">
              <a:buNone/>
            </a:pPr>
            <a:r>
              <a:rPr lang="en-US" dirty="0" smtClean="0"/>
              <a:t>	</a:t>
            </a:r>
            <a:r>
              <a:rPr lang="en-US" b="1" dirty="0">
                <a:solidFill>
                  <a:srgbClr val="FF0000"/>
                </a:solidFill>
              </a:rPr>
              <a:t> A </a:t>
            </a:r>
            <a:r>
              <a:rPr lang="en-US" dirty="0" smtClean="0"/>
              <a:t>: Increases hit time, decreases miss rate</a:t>
            </a:r>
          </a:p>
          <a:p>
            <a:pPr marL="0" indent="0">
              <a:buNone/>
            </a:pPr>
            <a:r>
              <a:rPr lang="en-US" dirty="0" smtClean="0"/>
              <a:t>	</a:t>
            </a:r>
            <a:r>
              <a:rPr lang="en-US" b="1" dirty="0">
                <a:solidFill>
                  <a:srgbClr val="92D050"/>
                </a:solidFill>
              </a:rPr>
              <a:t> B </a:t>
            </a:r>
            <a:r>
              <a:rPr lang="en-US" dirty="0" smtClean="0"/>
              <a:t>: Decreases hit time, decreases miss rate</a:t>
            </a:r>
          </a:p>
          <a:p>
            <a:pPr marL="0" indent="0">
              <a:buNone/>
            </a:pPr>
            <a:r>
              <a:rPr lang="en-US" dirty="0" smtClean="0"/>
              <a:t>	</a:t>
            </a:r>
            <a:r>
              <a:rPr lang="en-US" b="1" dirty="0">
                <a:solidFill>
                  <a:srgbClr val="FFC000"/>
                </a:solidFill>
              </a:rPr>
              <a:t> C </a:t>
            </a:r>
            <a:r>
              <a:rPr lang="en-US" dirty="0" smtClean="0"/>
              <a:t>: Increases hit time, increases miss rate</a:t>
            </a:r>
          </a:p>
          <a:p>
            <a:pPr marL="0" indent="0">
              <a:buNone/>
            </a:pPr>
            <a:r>
              <a:rPr lang="en-US" dirty="0"/>
              <a:t>	</a:t>
            </a:r>
            <a:r>
              <a:rPr lang="en-US" b="1" dirty="0">
                <a:ln>
                  <a:solidFill>
                    <a:sysClr val="windowText" lastClr="000000"/>
                  </a:solidFill>
                </a:ln>
                <a:solidFill>
                  <a:srgbClr val="FFFF00"/>
                </a:solidFill>
              </a:rPr>
              <a:t> D </a:t>
            </a:r>
            <a:r>
              <a:rPr lang="en-US" dirty="0" smtClean="0"/>
              <a:t>: Decreases hit time, increases miss rate</a:t>
            </a:r>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33</a:t>
            </a:fld>
            <a:endParaRPr lang="en-US"/>
          </a:p>
        </p:txBody>
      </p:sp>
      <p:sp>
        <p:nvSpPr>
          <p:cNvPr id="5" name="Date Placeholder 3"/>
          <p:cNvSpPr txBox="1">
            <a:spLocks/>
          </p:cNvSpPr>
          <p:nvPr/>
        </p:nvSpPr>
        <p:spPr>
          <a:xfrm>
            <a:off x="581022"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Tree>
    <p:extLst>
      <p:ext uri="{BB962C8B-B14F-4D97-AF65-F5344CB8AC3E}">
        <p14:creationId xmlns:p14="http://schemas.microsoft.com/office/powerpoint/2010/main" val="39095345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 Instruction</a:t>
            </a:r>
            <a:endParaRPr lang="en-US" dirty="0"/>
          </a:p>
        </p:txBody>
      </p:sp>
      <p:sp>
        <p:nvSpPr>
          <p:cNvPr id="3" name="Content Placeholder 2"/>
          <p:cNvSpPr>
            <a:spLocks noGrp="1"/>
          </p:cNvSpPr>
          <p:nvPr>
            <p:ph idx="1"/>
          </p:nvPr>
        </p:nvSpPr>
        <p:spPr/>
        <p:txBody>
          <a:bodyPr>
            <a:normAutofit/>
          </a:bodyPr>
          <a:lstStyle/>
          <a:p>
            <a:pPr marL="0" indent="0">
              <a:buNone/>
            </a:pPr>
            <a:r>
              <a:rPr lang="en-US" dirty="0"/>
              <a:t>For a cache of fixed capacity and </a:t>
            </a:r>
            <a:r>
              <a:rPr lang="en-US" dirty="0" err="1"/>
              <a:t>blocksize</a:t>
            </a:r>
            <a:r>
              <a:rPr lang="en-US" dirty="0"/>
              <a:t>, what is the impact of increasing associativity on AMAT:</a:t>
            </a:r>
            <a:endParaRPr lang="en-US" dirty="0" smtClean="0"/>
          </a:p>
          <a:p>
            <a:pPr marL="0" indent="0">
              <a:buNone/>
            </a:pPr>
            <a:r>
              <a:rPr lang="en-US" dirty="0" smtClean="0"/>
              <a:t>	</a:t>
            </a:r>
            <a:r>
              <a:rPr lang="en-US" b="1" dirty="0">
                <a:solidFill>
                  <a:srgbClr val="FF0000"/>
                </a:solidFill>
              </a:rPr>
              <a:t> A </a:t>
            </a:r>
            <a:r>
              <a:rPr lang="en-US" dirty="0" smtClean="0"/>
              <a:t>: Increases hit time, decreases miss rate</a:t>
            </a:r>
          </a:p>
          <a:p>
            <a:pPr marL="0" indent="0">
              <a:buNone/>
            </a:pPr>
            <a:r>
              <a:rPr lang="en-US" dirty="0" smtClean="0"/>
              <a:t>	</a:t>
            </a:r>
            <a:r>
              <a:rPr lang="en-US" b="1" dirty="0">
                <a:solidFill>
                  <a:srgbClr val="92D050"/>
                </a:solidFill>
              </a:rPr>
              <a:t> B </a:t>
            </a:r>
            <a:r>
              <a:rPr lang="en-US" dirty="0" smtClean="0"/>
              <a:t>: Decreases hit time, decreases miss rate</a:t>
            </a:r>
          </a:p>
          <a:p>
            <a:pPr marL="0" indent="0">
              <a:buNone/>
            </a:pPr>
            <a:r>
              <a:rPr lang="en-US" dirty="0" smtClean="0"/>
              <a:t>	</a:t>
            </a:r>
            <a:r>
              <a:rPr lang="en-US" b="1" dirty="0">
                <a:solidFill>
                  <a:srgbClr val="FFC000"/>
                </a:solidFill>
              </a:rPr>
              <a:t> C </a:t>
            </a:r>
            <a:r>
              <a:rPr lang="en-US" dirty="0" smtClean="0"/>
              <a:t>: Increases hit time, increases miss rate</a:t>
            </a:r>
          </a:p>
          <a:p>
            <a:pPr marL="0" indent="0">
              <a:buNone/>
            </a:pPr>
            <a:r>
              <a:rPr lang="en-US" dirty="0"/>
              <a:t>	</a:t>
            </a:r>
            <a:r>
              <a:rPr lang="en-US" b="1" dirty="0">
                <a:ln>
                  <a:solidFill>
                    <a:sysClr val="windowText" lastClr="000000"/>
                  </a:solidFill>
                </a:ln>
                <a:solidFill>
                  <a:srgbClr val="FFFF00"/>
                </a:solidFill>
              </a:rPr>
              <a:t> D </a:t>
            </a:r>
            <a:r>
              <a:rPr lang="en-US" dirty="0" smtClean="0"/>
              <a:t>: Decreases hit time, increases miss rate</a:t>
            </a:r>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34</a:t>
            </a:fld>
            <a:endParaRPr lang="en-US"/>
          </a:p>
        </p:txBody>
      </p:sp>
      <p:sp>
        <p:nvSpPr>
          <p:cNvPr id="5" name="Date Placeholder 3"/>
          <p:cNvSpPr txBox="1">
            <a:spLocks/>
          </p:cNvSpPr>
          <p:nvPr/>
        </p:nvSpPr>
        <p:spPr>
          <a:xfrm>
            <a:off x="581022"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4" name="Rectangle 3"/>
          <p:cNvSpPr/>
          <p:nvPr/>
        </p:nvSpPr>
        <p:spPr>
          <a:xfrm>
            <a:off x="909737" y="3202097"/>
            <a:ext cx="7371800" cy="621258"/>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29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 Instruction</a:t>
            </a:r>
            <a:endParaRPr lang="en-US" dirty="0"/>
          </a:p>
        </p:txBody>
      </p:sp>
      <p:sp>
        <p:nvSpPr>
          <p:cNvPr id="3" name="Content Placeholder 2"/>
          <p:cNvSpPr>
            <a:spLocks noGrp="1"/>
          </p:cNvSpPr>
          <p:nvPr>
            <p:ph idx="1"/>
          </p:nvPr>
        </p:nvSpPr>
        <p:spPr>
          <a:xfrm>
            <a:off x="609600" y="1600201"/>
            <a:ext cx="10972800" cy="4847079"/>
          </a:xfrm>
        </p:spPr>
        <p:txBody>
          <a:bodyPr>
            <a:normAutofit fontScale="92500" lnSpcReduction="10000"/>
          </a:bodyPr>
          <a:lstStyle/>
          <a:p>
            <a:pPr marL="0" indent="0">
              <a:buNone/>
            </a:pPr>
            <a:r>
              <a:rPr lang="en-US" dirty="0" smtClean="0"/>
              <a:t>Impact of Larger Blocks on </a:t>
            </a:r>
            <a:r>
              <a:rPr lang="en-US" b="1" dirty="0" smtClean="0"/>
              <a:t>AMAT</a:t>
            </a:r>
            <a:r>
              <a:rPr lang="en-US" dirty="0" smtClean="0"/>
              <a:t>:</a:t>
            </a:r>
          </a:p>
          <a:p>
            <a:r>
              <a:rPr lang="en-US" dirty="0" smtClean="0"/>
              <a:t>For fixed total cache capacity and associativity, what is effect of larger blocks on each component of AMAT:</a:t>
            </a:r>
          </a:p>
          <a:p>
            <a:pPr marL="0" indent="0">
              <a:buNone/>
            </a:pPr>
            <a:r>
              <a:rPr lang="en-US" dirty="0" smtClean="0"/>
              <a:t>	</a:t>
            </a:r>
            <a:r>
              <a:rPr lang="en-US" b="1" dirty="0">
                <a:solidFill>
                  <a:srgbClr val="FF0000"/>
                </a:solidFill>
              </a:rPr>
              <a:t> A </a:t>
            </a:r>
            <a:r>
              <a:rPr lang="en-US" dirty="0" smtClean="0"/>
              <a:t>: Decrease</a:t>
            </a:r>
          </a:p>
          <a:p>
            <a:pPr marL="0" indent="0">
              <a:buNone/>
            </a:pPr>
            <a:r>
              <a:rPr lang="en-US" dirty="0" smtClean="0"/>
              <a:t>	</a:t>
            </a:r>
            <a:r>
              <a:rPr lang="en-US" b="1" dirty="0">
                <a:solidFill>
                  <a:srgbClr val="92D050"/>
                </a:solidFill>
              </a:rPr>
              <a:t> B </a:t>
            </a:r>
            <a:r>
              <a:rPr lang="en-US" dirty="0" smtClean="0"/>
              <a:t>: Unchanged</a:t>
            </a:r>
          </a:p>
          <a:p>
            <a:pPr marL="0" indent="0">
              <a:buNone/>
            </a:pPr>
            <a:r>
              <a:rPr lang="en-US" dirty="0" smtClean="0"/>
              <a:t>	</a:t>
            </a:r>
            <a:r>
              <a:rPr lang="en-US" b="1" dirty="0">
                <a:solidFill>
                  <a:srgbClr val="FFC000"/>
                </a:solidFill>
              </a:rPr>
              <a:t> C </a:t>
            </a:r>
            <a:r>
              <a:rPr lang="en-US" dirty="0" smtClean="0"/>
              <a:t>: Increase</a:t>
            </a:r>
          </a:p>
          <a:p>
            <a:pPr marL="0" indent="0">
              <a:buNone/>
            </a:pPr>
            <a:r>
              <a:rPr lang="en-US" dirty="0" smtClean="0"/>
              <a:t>Hit Time?                               </a:t>
            </a:r>
            <a:endParaRPr lang="en-US" dirty="0" smtClean="0">
              <a:solidFill>
                <a:srgbClr val="FF0000"/>
              </a:solidFill>
            </a:endParaRPr>
          </a:p>
          <a:p>
            <a:pPr marL="0" indent="0">
              <a:buNone/>
            </a:pPr>
            <a:r>
              <a:rPr lang="en-US" dirty="0" smtClean="0"/>
              <a:t>Miss Rate? </a:t>
            </a:r>
          </a:p>
          <a:p>
            <a:pPr marL="0" indent="0">
              <a:buNone/>
            </a:pPr>
            <a:r>
              <a:rPr lang="en-US" dirty="0" smtClean="0"/>
              <a:t>Miss Penalty?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35</a:t>
            </a:fld>
            <a:endParaRPr lang="en-US"/>
          </a:p>
        </p:txBody>
      </p:sp>
      <p:sp>
        <p:nvSpPr>
          <p:cNvPr id="5" name="Date Placeholder 3"/>
          <p:cNvSpPr txBox="1">
            <a:spLocks/>
          </p:cNvSpPr>
          <p:nvPr/>
        </p:nvSpPr>
        <p:spPr>
          <a:xfrm>
            <a:off x="638163"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Tree>
    <p:extLst>
      <p:ext uri="{BB962C8B-B14F-4D97-AF65-F5344CB8AC3E}">
        <p14:creationId xmlns:p14="http://schemas.microsoft.com/office/powerpoint/2010/main" val="4029065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 Instruction</a:t>
            </a:r>
            <a:endParaRPr lang="en-US" dirty="0"/>
          </a:p>
        </p:txBody>
      </p:sp>
      <p:sp>
        <p:nvSpPr>
          <p:cNvPr id="3" name="Content Placeholder 2"/>
          <p:cNvSpPr>
            <a:spLocks noGrp="1"/>
          </p:cNvSpPr>
          <p:nvPr>
            <p:ph idx="1"/>
          </p:nvPr>
        </p:nvSpPr>
        <p:spPr>
          <a:xfrm>
            <a:off x="609600" y="1600201"/>
            <a:ext cx="10972800" cy="4847079"/>
          </a:xfrm>
        </p:spPr>
        <p:txBody>
          <a:bodyPr>
            <a:normAutofit fontScale="92500" lnSpcReduction="10000"/>
          </a:bodyPr>
          <a:lstStyle/>
          <a:p>
            <a:pPr marL="0" indent="0">
              <a:buNone/>
            </a:pPr>
            <a:r>
              <a:rPr lang="en-US" dirty="0" smtClean="0"/>
              <a:t>Impact of Larger Blocks on </a:t>
            </a:r>
            <a:r>
              <a:rPr lang="en-US" b="1" dirty="0" smtClean="0"/>
              <a:t>AMAT</a:t>
            </a:r>
            <a:r>
              <a:rPr lang="en-US" dirty="0" smtClean="0"/>
              <a:t>:</a:t>
            </a:r>
          </a:p>
          <a:p>
            <a:r>
              <a:rPr lang="en-US" dirty="0" smtClean="0"/>
              <a:t>For fixed total cache capacity and associativity, what is effect of larger blocks on each component of AMAT:</a:t>
            </a:r>
          </a:p>
          <a:p>
            <a:pPr marL="0" indent="0">
              <a:buNone/>
            </a:pPr>
            <a:r>
              <a:rPr lang="en-US" dirty="0" smtClean="0"/>
              <a:t>	</a:t>
            </a:r>
            <a:r>
              <a:rPr lang="en-US" b="1" dirty="0">
                <a:solidFill>
                  <a:srgbClr val="FF0000"/>
                </a:solidFill>
              </a:rPr>
              <a:t> A </a:t>
            </a:r>
            <a:r>
              <a:rPr lang="en-US" dirty="0" smtClean="0"/>
              <a:t>: Decrease</a:t>
            </a:r>
          </a:p>
          <a:p>
            <a:pPr marL="0" indent="0">
              <a:buNone/>
            </a:pPr>
            <a:r>
              <a:rPr lang="en-US" dirty="0" smtClean="0"/>
              <a:t>	</a:t>
            </a:r>
            <a:r>
              <a:rPr lang="en-US" b="1" dirty="0">
                <a:solidFill>
                  <a:srgbClr val="92D050"/>
                </a:solidFill>
              </a:rPr>
              <a:t> B </a:t>
            </a:r>
            <a:r>
              <a:rPr lang="en-US" dirty="0" smtClean="0"/>
              <a:t>: Unchanged</a:t>
            </a:r>
          </a:p>
          <a:p>
            <a:pPr marL="0" indent="0">
              <a:buNone/>
            </a:pPr>
            <a:r>
              <a:rPr lang="en-US" dirty="0" smtClean="0"/>
              <a:t>	</a:t>
            </a:r>
            <a:r>
              <a:rPr lang="en-US" b="1" dirty="0">
                <a:solidFill>
                  <a:srgbClr val="FFC000"/>
                </a:solidFill>
              </a:rPr>
              <a:t> C </a:t>
            </a:r>
            <a:r>
              <a:rPr lang="en-US" dirty="0" smtClean="0"/>
              <a:t>: Increase</a:t>
            </a:r>
          </a:p>
          <a:p>
            <a:pPr marL="0" indent="0">
              <a:buNone/>
            </a:pPr>
            <a:r>
              <a:rPr lang="en-US" dirty="0" smtClean="0"/>
              <a:t>Hit Time?                               </a:t>
            </a:r>
            <a:r>
              <a:rPr lang="en-US" dirty="0" smtClean="0">
                <a:solidFill>
                  <a:srgbClr val="FF0000"/>
                </a:solidFill>
              </a:rPr>
              <a:t>C: Unchanged (but slight increase possible)</a:t>
            </a:r>
          </a:p>
          <a:p>
            <a:pPr marL="0" indent="0">
              <a:buNone/>
            </a:pPr>
            <a:r>
              <a:rPr lang="en-US" dirty="0" smtClean="0"/>
              <a:t>Miss Rate?                             </a:t>
            </a:r>
            <a:r>
              <a:rPr lang="en-US" dirty="0" smtClean="0">
                <a:solidFill>
                  <a:srgbClr val="FF0000"/>
                </a:solidFill>
              </a:rPr>
              <a:t>A: Decrease (spatial locality; conflict???)</a:t>
            </a:r>
          </a:p>
          <a:p>
            <a:pPr marL="0" indent="0">
              <a:buNone/>
            </a:pPr>
            <a:r>
              <a:rPr lang="en-US" dirty="0" smtClean="0"/>
              <a:t>Miss Penalty?                        </a:t>
            </a:r>
            <a:r>
              <a:rPr lang="en-US" dirty="0" smtClean="0">
                <a:solidFill>
                  <a:srgbClr val="FF0000"/>
                </a:solidFill>
              </a:rPr>
              <a:t>C: Increase (longer time to load block)</a:t>
            </a:r>
            <a:br>
              <a:rPr lang="en-US" dirty="0" smtClean="0">
                <a:solidFill>
                  <a:srgbClr val="FF0000"/>
                </a:solidFill>
              </a:rPr>
            </a:br>
            <a:endParaRPr lang="en-US" dirty="0">
              <a:solidFill>
                <a:srgbClr val="FF0000"/>
              </a:solidFill>
            </a:endParaRPr>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36</a:t>
            </a:fld>
            <a:endParaRPr lang="en-US"/>
          </a:p>
        </p:txBody>
      </p:sp>
      <p:sp>
        <p:nvSpPr>
          <p:cNvPr id="5" name="Date Placeholder 3"/>
          <p:cNvSpPr txBox="1">
            <a:spLocks/>
          </p:cNvSpPr>
          <p:nvPr/>
        </p:nvSpPr>
        <p:spPr>
          <a:xfrm>
            <a:off x="638163"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4" name="TextBox 3"/>
          <p:cNvSpPr txBox="1"/>
          <p:nvPr/>
        </p:nvSpPr>
        <p:spPr>
          <a:xfrm>
            <a:off x="5174958" y="5882691"/>
            <a:ext cx="4770131" cy="553998"/>
          </a:xfrm>
          <a:prstGeom prst="rect">
            <a:avLst/>
          </a:prstGeom>
          <a:noFill/>
        </p:spPr>
        <p:txBody>
          <a:bodyPr wrap="none" rtlCol="0">
            <a:spAutoFit/>
          </a:bodyPr>
          <a:lstStyle/>
          <a:p>
            <a:r>
              <a:rPr lang="en-US" sz="3000" dirty="0">
                <a:solidFill>
                  <a:srgbClr val="FF0000"/>
                </a:solidFill>
              </a:rPr>
              <a:t>Write Allocation? It depends!</a:t>
            </a:r>
          </a:p>
        </p:txBody>
      </p:sp>
      <p:sp>
        <p:nvSpPr>
          <p:cNvPr id="8" name="TextBox 7"/>
          <p:cNvSpPr txBox="1"/>
          <p:nvPr/>
        </p:nvSpPr>
        <p:spPr>
          <a:xfrm>
            <a:off x="5144847" y="4124580"/>
            <a:ext cx="4682216" cy="553998"/>
          </a:xfrm>
          <a:prstGeom prst="rect">
            <a:avLst/>
          </a:prstGeom>
          <a:noFill/>
        </p:spPr>
        <p:txBody>
          <a:bodyPr wrap="none" rtlCol="0">
            <a:spAutoFit/>
          </a:bodyPr>
          <a:lstStyle/>
          <a:p>
            <a:r>
              <a:rPr lang="en-US" sz="3000" dirty="0">
                <a:solidFill>
                  <a:srgbClr val="FF0000"/>
                </a:solidFill>
              </a:rPr>
              <a:t>Shorter tags +, mux at edge -</a:t>
            </a:r>
          </a:p>
        </p:txBody>
      </p:sp>
    </p:spTree>
    <p:extLst>
      <p:ext uri="{BB962C8B-B14F-4D97-AF65-F5344CB8AC3E}">
        <p14:creationId xmlns:p14="http://schemas.microsoft.com/office/powerpoint/2010/main" val="1904900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 Instruction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Impact of Larger Blocks on </a:t>
            </a:r>
            <a:r>
              <a:rPr lang="en-US" b="1" dirty="0" smtClean="0"/>
              <a:t>Misses</a:t>
            </a:r>
            <a:r>
              <a:rPr lang="en-US" dirty="0" smtClean="0"/>
              <a:t>:</a:t>
            </a:r>
          </a:p>
          <a:p>
            <a:r>
              <a:rPr lang="en-US" dirty="0" smtClean="0"/>
              <a:t>For fixed total cache capacity and associativity, what is effect of larger blocks on each component of miss:</a:t>
            </a:r>
          </a:p>
          <a:p>
            <a:pPr marL="0" indent="0">
              <a:buNone/>
            </a:pPr>
            <a:r>
              <a:rPr lang="en-US" dirty="0" smtClean="0"/>
              <a:t>	</a:t>
            </a:r>
            <a:r>
              <a:rPr lang="en-US" b="1" dirty="0">
                <a:solidFill>
                  <a:srgbClr val="FF0000"/>
                </a:solidFill>
              </a:rPr>
              <a:t> A </a:t>
            </a:r>
            <a:r>
              <a:rPr lang="en-US" dirty="0" smtClean="0"/>
              <a:t>: Decrease</a:t>
            </a:r>
          </a:p>
          <a:p>
            <a:pPr marL="0" indent="0">
              <a:buNone/>
            </a:pPr>
            <a:r>
              <a:rPr lang="en-US" dirty="0" smtClean="0"/>
              <a:t>	</a:t>
            </a:r>
            <a:r>
              <a:rPr lang="en-US" b="1" dirty="0">
                <a:solidFill>
                  <a:srgbClr val="92D050"/>
                </a:solidFill>
              </a:rPr>
              <a:t> B </a:t>
            </a:r>
            <a:r>
              <a:rPr lang="en-US" dirty="0" smtClean="0"/>
              <a:t>: Unchanged</a:t>
            </a:r>
          </a:p>
          <a:p>
            <a:pPr marL="0" indent="0">
              <a:buNone/>
            </a:pPr>
            <a:r>
              <a:rPr lang="en-US" dirty="0" smtClean="0"/>
              <a:t>	</a:t>
            </a:r>
            <a:r>
              <a:rPr lang="en-US" b="1" dirty="0">
                <a:solidFill>
                  <a:srgbClr val="FFC000"/>
                </a:solidFill>
              </a:rPr>
              <a:t> C </a:t>
            </a:r>
            <a:r>
              <a:rPr lang="en-US" dirty="0" smtClean="0"/>
              <a:t>: Increase</a:t>
            </a:r>
          </a:p>
          <a:p>
            <a:pPr marL="0" indent="0">
              <a:buNone/>
            </a:pPr>
            <a:r>
              <a:rPr lang="en-US" dirty="0" smtClean="0"/>
              <a:t>Compulsory? </a:t>
            </a:r>
            <a:endParaRPr lang="en-US" dirty="0" smtClean="0">
              <a:solidFill>
                <a:srgbClr val="FF0000"/>
              </a:solidFill>
            </a:endParaRPr>
          </a:p>
          <a:p>
            <a:pPr marL="0" indent="0">
              <a:buNone/>
            </a:pPr>
            <a:r>
              <a:rPr lang="en-US" dirty="0" smtClean="0"/>
              <a:t>Capacity?       </a:t>
            </a:r>
            <a:endParaRPr lang="en-US" dirty="0" smtClean="0">
              <a:solidFill>
                <a:srgbClr val="FF0000"/>
              </a:solidFill>
            </a:endParaRPr>
          </a:p>
          <a:p>
            <a:pPr marL="0" indent="0">
              <a:buNone/>
            </a:pPr>
            <a:r>
              <a:rPr lang="en-US" dirty="0" smtClean="0"/>
              <a:t>Conflict?        </a:t>
            </a:r>
            <a:endParaRPr lang="en-US" dirty="0">
              <a:solidFill>
                <a:srgbClr val="FF0000"/>
              </a:solidFill>
            </a:endParaRPr>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37</a:t>
            </a:fld>
            <a:endParaRPr lang="en-US"/>
          </a:p>
        </p:txBody>
      </p:sp>
      <p:sp>
        <p:nvSpPr>
          <p:cNvPr id="5" name="Date Placeholder 3"/>
          <p:cNvSpPr txBox="1">
            <a:spLocks/>
          </p:cNvSpPr>
          <p:nvPr/>
        </p:nvSpPr>
        <p:spPr>
          <a:xfrm>
            <a:off x="638168"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Tree>
    <p:extLst>
      <p:ext uri="{BB962C8B-B14F-4D97-AF65-F5344CB8AC3E}">
        <p14:creationId xmlns:p14="http://schemas.microsoft.com/office/powerpoint/2010/main" val="660966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Peer Instruction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Impact of Larger Blocks on </a:t>
            </a:r>
            <a:r>
              <a:rPr lang="en-US" b="1" dirty="0" smtClean="0"/>
              <a:t>Misses</a:t>
            </a:r>
            <a:r>
              <a:rPr lang="en-US" dirty="0" smtClean="0"/>
              <a:t>:</a:t>
            </a:r>
          </a:p>
          <a:p>
            <a:r>
              <a:rPr lang="en-US" dirty="0" smtClean="0"/>
              <a:t>For fixed total cache capacity and associativity, what is effect of larger blocks on each component of miss:</a:t>
            </a:r>
          </a:p>
          <a:p>
            <a:pPr marL="0" indent="0">
              <a:buNone/>
            </a:pPr>
            <a:r>
              <a:rPr lang="en-US" dirty="0" smtClean="0"/>
              <a:t>	</a:t>
            </a:r>
            <a:r>
              <a:rPr lang="en-US" b="1" dirty="0">
                <a:solidFill>
                  <a:srgbClr val="FF0000"/>
                </a:solidFill>
              </a:rPr>
              <a:t> A </a:t>
            </a:r>
            <a:r>
              <a:rPr lang="en-US" dirty="0" smtClean="0"/>
              <a:t>: Decrease</a:t>
            </a:r>
          </a:p>
          <a:p>
            <a:pPr marL="0" indent="0">
              <a:buNone/>
            </a:pPr>
            <a:r>
              <a:rPr lang="en-US" dirty="0" smtClean="0"/>
              <a:t>	</a:t>
            </a:r>
            <a:r>
              <a:rPr lang="en-US" b="1" dirty="0">
                <a:solidFill>
                  <a:srgbClr val="92D050"/>
                </a:solidFill>
              </a:rPr>
              <a:t> B </a:t>
            </a:r>
            <a:r>
              <a:rPr lang="en-US" dirty="0" smtClean="0"/>
              <a:t>: Unchanged</a:t>
            </a:r>
          </a:p>
          <a:p>
            <a:pPr marL="0" indent="0">
              <a:buNone/>
            </a:pPr>
            <a:r>
              <a:rPr lang="en-US" dirty="0" smtClean="0"/>
              <a:t>	</a:t>
            </a:r>
            <a:r>
              <a:rPr lang="en-US" b="1" dirty="0">
                <a:solidFill>
                  <a:srgbClr val="FFC000"/>
                </a:solidFill>
              </a:rPr>
              <a:t> C </a:t>
            </a:r>
            <a:r>
              <a:rPr lang="en-US" dirty="0" smtClean="0"/>
              <a:t>: Increase</a:t>
            </a:r>
          </a:p>
          <a:p>
            <a:pPr marL="0" indent="0">
              <a:buNone/>
            </a:pPr>
            <a:r>
              <a:rPr lang="en-US" dirty="0" smtClean="0"/>
              <a:t>Compulsory? </a:t>
            </a:r>
            <a:r>
              <a:rPr lang="en-US" dirty="0" smtClean="0">
                <a:solidFill>
                  <a:srgbClr val="FF0000"/>
                </a:solidFill>
              </a:rPr>
              <a:t>A: Decrease (</a:t>
            </a:r>
            <a:r>
              <a:rPr lang="en-US" dirty="0">
                <a:solidFill>
                  <a:srgbClr val="FF0000"/>
                </a:solidFill>
              </a:rPr>
              <a:t>i</a:t>
            </a:r>
            <a:r>
              <a:rPr lang="en-US" dirty="0" smtClean="0">
                <a:solidFill>
                  <a:srgbClr val="FF0000"/>
                </a:solidFill>
              </a:rPr>
              <a:t>f good Spatial Locality)</a:t>
            </a:r>
          </a:p>
          <a:p>
            <a:pPr marL="0" indent="0">
              <a:buNone/>
            </a:pPr>
            <a:r>
              <a:rPr lang="en-US" dirty="0" smtClean="0"/>
              <a:t>Capacity?       </a:t>
            </a:r>
            <a:r>
              <a:rPr lang="en-US" dirty="0" smtClean="0">
                <a:solidFill>
                  <a:srgbClr val="FF0000"/>
                </a:solidFill>
              </a:rPr>
              <a:t>B: Increase (smaller blocks fit better)</a:t>
            </a:r>
          </a:p>
          <a:p>
            <a:pPr marL="0" indent="0">
              <a:buNone/>
            </a:pPr>
            <a:r>
              <a:rPr lang="en-US" dirty="0" smtClean="0"/>
              <a:t>Conflict?        </a:t>
            </a:r>
            <a:r>
              <a:rPr lang="en-US" dirty="0" smtClean="0">
                <a:solidFill>
                  <a:srgbClr val="FF0000"/>
                </a:solidFill>
              </a:rPr>
              <a:t>A: Increase (more ways better!)</a:t>
            </a:r>
            <a:endParaRPr lang="en-US" dirty="0">
              <a:solidFill>
                <a:srgbClr val="FF0000"/>
              </a:solidFill>
            </a:endParaRPr>
          </a:p>
        </p:txBody>
      </p:sp>
      <p:sp>
        <p:nvSpPr>
          <p:cNvPr id="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38</a:t>
            </a:fld>
            <a:endParaRPr lang="en-US"/>
          </a:p>
        </p:txBody>
      </p:sp>
      <p:sp>
        <p:nvSpPr>
          <p:cNvPr id="5" name="Date Placeholder 3"/>
          <p:cNvSpPr txBox="1">
            <a:spLocks/>
          </p:cNvSpPr>
          <p:nvPr/>
        </p:nvSpPr>
        <p:spPr>
          <a:xfrm>
            <a:off x="638168"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8" name="TextBox 7"/>
          <p:cNvSpPr txBox="1"/>
          <p:nvPr/>
        </p:nvSpPr>
        <p:spPr>
          <a:xfrm>
            <a:off x="3065123" y="5854115"/>
            <a:ext cx="4498122" cy="553998"/>
          </a:xfrm>
          <a:prstGeom prst="rect">
            <a:avLst/>
          </a:prstGeom>
          <a:noFill/>
        </p:spPr>
        <p:txBody>
          <a:bodyPr wrap="none" rtlCol="0">
            <a:spAutoFit/>
          </a:bodyPr>
          <a:lstStyle/>
          <a:p>
            <a:r>
              <a:rPr lang="en-US" sz="3000" dirty="0">
                <a:solidFill>
                  <a:srgbClr val="FF0000"/>
                </a:solidFill>
              </a:rPr>
              <a:t>Less effect for large caches</a:t>
            </a:r>
          </a:p>
        </p:txBody>
      </p:sp>
    </p:spTree>
    <p:extLst>
      <p:ext uri="{BB962C8B-B14F-4D97-AF65-F5344CB8AC3E}">
        <p14:creationId xmlns:p14="http://schemas.microsoft.com/office/powerpoint/2010/main" val="3764560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Reduce Miss Penalty?</a:t>
            </a:r>
            <a:endParaRPr lang="en-US" dirty="0"/>
          </a:p>
        </p:txBody>
      </p:sp>
      <p:sp>
        <p:nvSpPr>
          <p:cNvPr id="3" name="Content Placeholder 2"/>
          <p:cNvSpPr>
            <a:spLocks noGrp="1"/>
          </p:cNvSpPr>
          <p:nvPr>
            <p:ph idx="1"/>
          </p:nvPr>
        </p:nvSpPr>
        <p:spPr/>
        <p:txBody>
          <a:bodyPr/>
          <a:lstStyle/>
          <a:p>
            <a:r>
              <a:rPr lang="en-US" dirty="0" smtClean="0"/>
              <a:t>Could there be locality on misses from a cache?</a:t>
            </a:r>
          </a:p>
          <a:p>
            <a:pPr lvl="1"/>
            <a:r>
              <a:rPr lang="en-US" dirty="0" smtClean="0"/>
              <a:t>Use multiple cache levels!</a:t>
            </a:r>
          </a:p>
          <a:p>
            <a:pPr lvl="1"/>
            <a:r>
              <a:rPr lang="en-US" dirty="0" smtClean="0"/>
              <a:t>With Moore’s Law, more room on die for bigger L1$ and for second-level L2$</a:t>
            </a:r>
          </a:p>
          <a:p>
            <a:pPr lvl="1"/>
            <a:r>
              <a:rPr lang="en-US" dirty="0" smtClean="0"/>
              <a:t>And in some cases even an L3$!</a:t>
            </a:r>
          </a:p>
          <a:p>
            <a:r>
              <a:rPr lang="en-US" dirty="0"/>
              <a:t>M</a:t>
            </a:r>
            <a:r>
              <a:rPr lang="en-US" dirty="0" smtClean="0"/>
              <a:t>ainframes have ~1GB L4 cache off-chip</a:t>
            </a:r>
          </a:p>
          <a:p>
            <a:endParaRPr lang="en-US" dirty="0" smtClean="0"/>
          </a:p>
          <a:p>
            <a:endParaRPr lang="en-US" dirty="0"/>
          </a:p>
        </p:txBody>
      </p:sp>
      <p:sp>
        <p:nvSpPr>
          <p:cNvPr id="5" name="Date Placeholder 3"/>
          <p:cNvSpPr txBox="1">
            <a:spLocks/>
          </p:cNvSpPr>
          <p:nvPr/>
        </p:nvSpPr>
        <p:spPr>
          <a:xfrm>
            <a:off x="638168"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8" name="Slide Number Placeholder 5"/>
          <p:cNvSpPr>
            <a:spLocks noGrp="1"/>
          </p:cNvSpPr>
          <p:nvPr>
            <p:ph type="sldNum" sz="quarter" idx="4294967295"/>
          </p:nvPr>
        </p:nvSpPr>
        <p:spPr>
          <a:xfrm>
            <a:off x="9448804"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39</a:t>
            </a:fld>
            <a:endParaRPr lang="en-US"/>
          </a:p>
        </p:txBody>
      </p:sp>
    </p:spTree>
    <p:extLst>
      <p:ext uri="{BB962C8B-B14F-4D97-AF65-F5344CB8AC3E}">
        <p14:creationId xmlns:p14="http://schemas.microsoft.com/office/powerpoint/2010/main" val="130683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ChangeArrowheads="1"/>
          </p:cNvSpPr>
          <p:nvPr/>
        </p:nvSpPr>
        <p:spPr bwMode="auto">
          <a:xfrm>
            <a:off x="1749425" y="312739"/>
            <a:ext cx="3168650" cy="477837"/>
          </a:xfrm>
          <a:prstGeom prst="rect">
            <a:avLst/>
          </a:prstGeom>
          <a:noFill/>
          <a:ln w="12700">
            <a:noFill/>
            <a:miter lim="800000"/>
            <a:headEnd/>
            <a:tailEnd/>
          </a:ln>
          <a:effectLst/>
        </p:spPr>
        <p:txBody>
          <a:bodyPr wrap="none" anchor="ctr"/>
          <a:lstStyle/>
          <a:p>
            <a:endParaRPr lang="en-US"/>
          </a:p>
        </p:txBody>
      </p:sp>
      <p:sp>
        <p:nvSpPr>
          <p:cNvPr id="1604611" name="Rectangle 3"/>
          <p:cNvSpPr>
            <a:spLocks noGrp="1" noChangeArrowheads="1"/>
          </p:cNvSpPr>
          <p:nvPr>
            <p:ph type="body" idx="1"/>
          </p:nvPr>
        </p:nvSpPr>
        <p:spPr>
          <a:xfrm>
            <a:off x="1981200" y="1151460"/>
            <a:ext cx="8077200" cy="680699"/>
          </a:xfrm>
          <a:noFill/>
          <a:ln/>
        </p:spPr>
        <p:txBody>
          <a:bodyPr vert="horz" lIns="90488" tIns="44450" rIns="90488" bIns="44450" rtlCol="0">
            <a:normAutofit fontScale="92500" lnSpcReduction="20000"/>
          </a:bodyPr>
          <a:lstStyle/>
          <a:p>
            <a:pPr>
              <a:lnSpc>
                <a:spcPct val="80000"/>
              </a:lnSpc>
            </a:pPr>
            <a:r>
              <a:rPr lang="en-US" dirty="0"/>
              <a:t>One </a:t>
            </a:r>
            <a:r>
              <a:rPr lang="en-US" dirty="0" smtClean="0"/>
              <a:t>word blocks, </a:t>
            </a:r>
            <a:r>
              <a:rPr lang="en-US" dirty="0"/>
              <a:t>cache size = 1K </a:t>
            </a:r>
            <a:r>
              <a:rPr lang="en-US" dirty="0" smtClean="0"/>
              <a:t>words (or 4KB)</a:t>
            </a:r>
            <a:r>
              <a:rPr lang="en-US" dirty="0"/>
              <a:t/>
            </a:r>
            <a:br>
              <a:rPr lang="en-US" dirty="0"/>
            </a:br>
            <a:endParaRPr lang="en-US" i="1" dirty="0">
              <a:solidFill>
                <a:schemeClr val="accent1"/>
              </a:solidFill>
            </a:endParaRPr>
          </a:p>
        </p:txBody>
      </p:sp>
      <p:sp>
        <p:nvSpPr>
          <p:cNvPr id="1604612" name="Rectangle 4"/>
          <p:cNvSpPr>
            <a:spLocks noGrp="1" noChangeArrowheads="1"/>
          </p:cNvSpPr>
          <p:nvPr>
            <p:ph type="title"/>
          </p:nvPr>
        </p:nvSpPr>
        <p:spPr>
          <a:xfrm>
            <a:off x="1981200" y="152400"/>
            <a:ext cx="8229600" cy="792162"/>
          </a:xfrm>
          <a:noFill/>
          <a:ln/>
        </p:spPr>
        <p:txBody>
          <a:bodyPr vert="horz" lIns="90488" tIns="44450" rIns="90488" bIns="44450" rtlCol="0" anchor="ctr">
            <a:normAutofit/>
          </a:bodyPr>
          <a:lstStyle/>
          <a:p>
            <a:r>
              <a:rPr lang="en-US" dirty="0" smtClean="0"/>
              <a:t>Review: Direct-Mapped Cache</a:t>
            </a:r>
            <a:endParaRPr lang="en-US" dirty="0"/>
          </a:p>
        </p:txBody>
      </p:sp>
      <p:grpSp>
        <p:nvGrpSpPr>
          <p:cNvPr id="2" name="Group 11"/>
          <p:cNvGrpSpPr>
            <a:grpSpLocks/>
          </p:cNvGrpSpPr>
          <p:nvPr/>
        </p:nvGrpSpPr>
        <p:grpSpPr bwMode="auto">
          <a:xfrm>
            <a:off x="3494260" y="2080679"/>
            <a:ext cx="3009902" cy="3408363"/>
            <a:chOff x="1056" y="1183"/>
            <a:chExt cx="1896" cy="2147"/>
          </a:xfrm>
        </p:grpSpPr>
        <p:sp>
          <p:nvSpPr>
            <p:cNvPr id="1604620" name="Freeform 12"/>
            <p:cNvSpPr>
              <a:spLocks/>
            </p:cNvSpPr>
            <p:nvPr/>
          </p:nvSpPr>
          <p:spPr bwMode="auto">
            <a:xfrm>
              <a:off x="2430" y="3165"/>
              <a:ext cx="249" cy="165"/>
            </a:xfrm>
            <a:custGeom>
              <a:avLst/>
              <a:gdLst/>
              <a:ahLst/>
              <a:cxnLst>
                <a:cxn ang="0">
                  <a:pos x="125" y="162"/>
                </a:cxn>
                <a:cxn ang="0">
                  <a:pos x="145" y="162"/>
                </a:cxn>
                <a:cxn ang="0">
                  <a:pos x="165" y="160"/>
                </a:cxn>
                <a:cxn ang="0">
                  <a:pos x="182" y="154"/>
                </a:cxn>
                <a:cxn ang="0">
                  <a:pos x="199" y="147"/>
                </a:cxn>
                <a:cxn ang="0">
                  <a:pos x="216" y="140"/>
                </a:cxn>
                <a:cxn ang="0">
                  <a:pos x="226" y="130"/>
                </a:cxn>
                <a:cxn ang="0">
                  <a:pos x="236" y="121"/>
                </a:cxn>
                <a:cxn ang="0">
                  <a:pos x="246" y="108"/>
                </a:cxn>
                <a:cxn ang="0">
                  <a:pos x="249" y="94"/>
                </a:cxn>
                <a:cxn ang="0">
                  <a:pos x="249" y="81"/>
                </a:cxn>
                <a:cxn ang="0">
                  <a:pos x="249" y="68"/>
                </a:cxn>
                <a:cxn ang="0">
                  <a:pos x="246" y="57"/>
                </a:cxn>
                <a:cxn ang="0">
                  <a:pos x="236" y="44"/>
                </a:cxn>
                <a:cxn ang="0">
                  <a:pos x="226" y="35"/>
                </a:cxn>
                <a:cxn ang="0">
                  <a:pos x="216" y="24"/>
                </a:cxn>
                <a:cxn ang="0">
                  <a:pos x="199" y="15"/>
                </a:cxn>
                <a:cxn ang="0">
                  <a:pos x="182" y="9"/>
                </a:cxn>
                <a:cxn ang="0">
                  <a:pos x="165" y="4"/>
                </a:cxn>
                <a:cxn ang="0">
                  <a:pos x="145" y="2"/>
                </a:cxn>
                <a:cxn ang="0">
                  <a:pos x="125" y="0"/>
                </a:cxn>
                <a:cxn ang="0">
                  <a:pos x="105" y="2"/>
                </a:cxn>
                <a:cxn ang="0">
                  <a:pos x="88" y="4"/>
                </a:cxn>
                <a:cxn ang="0">
                  <a:pos x="68" y="9"/>
                </a:cxn>
                <a:cxn ang="0">
                  <a:pos x="51" y="15"/>
                </a:cxn>
                <a:cxn ang="0">
                  <a:pos x="37" y="24"/>
                </a:cxn>
                <a:cxn ang="0">
                  <a:pos x="24" y="35"/>
                </a:cxn>
                <a:cxn ang="0">
                  <a:pos x="14" y="44"/>
                </a:cxn>
                <a:cxn ang="0">
                  <a:pos x="7" y="57"/>
                </a:cxn>
                <a:cxn ang="0">
                  <a:pos x="4" y="68"/>
                </a:cxn>
                <a:cxn ang="0">
                  <a:pos x="0" y="81"/>
                </a:cxn>
                <a:cxn ang="0">
                  <a:pos x="4" y="94"/>
                </a:cxn>
                <a:cxn ang="0">
                  <a:pos x="7" y="108"/>
                </a:cxn>
                <a:cxn ang="0">
                  <a:pos x="14" y="121"/>
                </a:cxn>
                <a:cxn ang="0">
                  <a:pos x="24" y="130"/>
                </a:cxn>
                <a:cxn ang="0">
                  <a:pos x="37" y="140"/>
                </a:cxn>
                <a:cxn ang="0">
                  <a:pos x="51" y="147"/>
                </a:cxn>
                <a:cxn ang="0">
                  <a:pos x="68" y="154"/>
                </a:cxn>
                <a:cxn ang="0">
                  <a:pos x="88" y="160"/>
                </a:cxn>
                <a:cxn ang="0">
                  <a:pos x="105" y="162"/>
                </a:cxn>
                <a:cxn ang="0">
                  <a:pos x="125" y="165"/>
                </a:cxn>
                <a:cxn ang="0">
                  <a:pos x="125" y="165"/>
                </a:cxn>
              </a:cxnLst>
              <a:rect l="0" t="0" r="r" b="b"/>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lnTo>
                    <a:pt x="125" y="165"/>
                  </a:lnTo>
                </a:path>
              </a:pathLst>
            </a:custGeom>
            <a:noFill/>
            <a:ln w="20638">
              <a:solidFill>
                <a:srgbClr val="000000"/>
              </a:solidFill>
              <a:prstDash val="solid"/>
              <a:round/>
              <a:headEnd/>
              <a:tailEnd/>
            </a:ln>
          </p:spPr>
          <p:txBody>
            <a:bodyPr/>
            <a:lstStyle/>
            <a:p>
              <a:endParaRPr lang="en-US"/>
            </a:p>
          </p:txBody>
        </p:sp>
        <p:sp>
          <p:nvSpPr>
            <p:cNvPr id="1604621" name="Freeform 13"/>
            <p:cNvSpPr>
              <a:spLocks noEditPoints="1"/>
            </p:cNvSpPr>
            <p:nvPr/>
          </p:nvSpPr>
          <p:spPr bwMode="auto">
            <a:xfrm>
              <a:off x="2518" y="3237"/>
              <a:ext cx="74" cy="25"/>
            </a:xfrm>
            <a:custGeom>
              <a:avLst/>
              <a:gdLst/>
              <a:ahLst/>
              <a:cxnLst>
                <a:cxn ang="0">
                  <a:pos x="0" y="0"/>
                </a:cxn>
                <a:cxn ang="0">
                  <a:pos x="74" y="0"/>
                </a:cxn>
                <a:cxn ang="0">
                  <a:pos x="74" y="7"/>
                </a:cxn>
                <a:cxn ang="0">
                  <a:pos x="3" y="7"/>
                </a:cxn>
                <a:cxn ang="0">
                  <a:pos x="3" y="0"/>
                </a:cxn>
                <a:cxn ang="0">
                  <a:pos x="3" y="0"/>
                </a:cxn>
                <a:cxn ang="0">
                  <a:pos x="0" y="0"/>
                </a:cxn>
                <a:cxn ang="0">
                  <a:pos x="3" y="18"/>
                </a:cxn>
                <a:cxn ang="0">
                  <a:pos x="74" y="18"/>
                </a:cxn>
                <a:cxn ang="0">
                  <a:pos x="74" y="25"/>
                </a:cxn>
                <a:cxn ang="0">
                  <a:pos x="3" y="25"/>
                </a:cxn>
                <a:cxn ang="0">
                  <a:pos x="3" y="18"/>
                </a:cxn>
                <a:cxn ang="0">
                  <a:pos x="3" y="18"/>
                </a:cxn>
              </a:cxnLst>
              <a:rect l="0" t="0" r="r" b="b"/>
              <a:pathLst>
                <a:path w="74" h="25">
                  <a:moveTo>
                    <a:pt x="0" y="0"/>
                  </a:moveTo>
                  <a:lnTo>
                    <a:pt x="74" y="0"/>
                  </a:lnTo>
                  <a:lnTo>
                    <a:pt x="74" y="7"/>
                  </a:lnTo>
                  <a:lnTo>
                    <a:pt x="3" y="7"/>
                  </a:lnTo>
                  <a:lnTo>
                    <a:pt x="3" y="0"/>
                  </a:lnTo>
                  <a:lnTo>
                    <a:pt x="3" y="0"/>
                  </a:lnTo>
                  <a:lnTo>
                    <a:pt x="0" y="0"/>
                  </a:lnTo>
                  <a:close/>
                  <a:moveTo>
                    <a:pt x="3" y="18"/>
                  </a:moveTo>
                  <a:lnTo>
                    <a:pt x="74" y="18"/>
                  </a:lnTo>
                  <a:lnTo>
                    <a:pt x="74" y="25"/>
                  </a:lnTo>
                  <a:lnTo>
                    <a:pt x="3" y="25"/>
                  </a:lnTo>
                  <a:lnTo>
                    <a:pt x="3" y="18"/>
                  </a:lnTo>
                  <a:lnTo>
                    <a:pt x="3" y="18"/>
                  </a:lnTo>
                  <a:close/>
                </a:path>
              </a:pathLst>
            </a:custGeom>
            <a:solidFill>
              <a:srgbClr val="000000"/>
            </a:solidFill>
            <a:ln w="9525">
              <a:noFill/>
              <a:round/>
              <a:headEnd/>
              <a:tailEnd/>
            </a:ln>
          </p:spPr>
          <p:txBody>
            <a:bodyPr/>
            <a:lstStyle/>
            <a:p>
              <a:endParaRPr lang="en-US"/>
            </a:p>
          </p:txBody>
        </p:sp>
        <p:grpSp>
          <p:nvGrpSpPr>
            <p:cNvPr id="3" name="Group 14"/>
            <p:cNvGrpSpPr>
              <a:grpSpLocks/>
            </p:cNvGrpSpPr>
            <p:nvPr/>
          </p:nvGrpSpPr>
          <p:grpSpPr bwMode="auto">
            <a:xfrm>
              <a:off x="1056" y="1183"/>
              <a:ext cx="1896" cy="2070"/>
              <a:chOff x="1056" y="1183"/>
              <a:chExt cx="1896" cy="2070"/>
            </a:xfrm>
          </p:grpSpPr>
          <p:sp>
            <p:nvSpPr>
              <p:cNvPr id="1604623" name="Text Box 15"/>
              <p:cNvSpPr txBox="1">
                <a:spLocks noChangeArrowheads="1"/>
              </p:cNvSpPr>
              <p:nvPr/>
            </p:nvSpPr>
            <p:spPr bwMode="auto">
              <a:xfrm>
                <a:off x="2704" y="1200"/>
                <a:ext cx="248" cy="213"/>
              </a:xfrm>
              <a:prstGeom prst="rect">
                <a:avLst/>
              </a:prstGeom>
              <a:noFill/>
              <a:ln w="12700">
                <a:noFill/>
                <a:miter lim="800000"/>
                <a:headEnd/>
                <a:tailEnd/>
              </a:ln>
              <a:effectLst/>
            </p:spPr>
            <p:txBody>
              <a:bodyPr wrap="none">
                <a:spAutoFit/>
              </a:bodyPr>
              <a:lstStyle/>
              <a:p>
                <a:r>
                  <a:rPr lang="en-US" sz="1600" dirty="0"/>
                  <a:t>20</a:t>
                </a:r>
              </a:p>
            </p:txBody>
          </p:sp>
          <p:grpSp>
            <p:nvGrpSpPr>
              <p:cNvPr id="4" name="Group 16"/>
              <p:cNvGrpSpPr>
                <a:grpSpLocks/>
              </p:cNvGrpSpPr>
              <p:nvPr/>
            </p:nvGrpSpPr>
            <p:grpSpPr bwMode="auto">
              <a:xfrm>
                <a:off x="1056" y="1183"/>
                <a:ext cx="1681" cy="2070"/>
                <a:chOff x="1056" y="1183"/>
                <a:chExt cx="1681" cy="2070"/>
              </a:xfrm>
            </p:grpSpPr>
            <p:sp>
              <p:nvSpPr>
                <p:cNvPr id="1604625" name="Line 17"/>
                <p:cNvSpPr>
                  <a:spLocks noChangeShapeType="1"/>
                </p:cNvSpPr>
                <p:nvPr/>
              </p:nvSpPr>
              <p:spPr bwMode="auto">
                <a:xfrm>
                  <a:off x="2592" y="1296"/>
                  <a:ext cx="145" cy="55"/>
                </a:xfrm>
                <a:prstGeom prst="line">
                  <a:avLst/>
                </a:prstGeom>
                <a:noFill/>
                <a:ln w="20638">
                  <a:solidFill>
                    <a:srgbClr val="000000"/>
                  </a:solidFill>
                  <a:round/>
                  <a:headEnd/>
                  <a:tailEnd/>
                </a:ln>
              </p:spPr>
              <p:txBody>
                <a:bodyPr/>
                <a:lstStyle/>
                <a:p>
                  <a:endParaRPr lang="en-US"/>
                </a:p>
              </p:txBody>
            </p:sp>
            <p:sp>
              <p:nvSpPr>
                <p:cNvPr id="1604626" name="Freeform 18"/>
                <p:cNvSpPr>
                  <a:spLocks/>
                </p:cNvSpPr>
                <p:nvPr/>
              </p:nvSpPr>
              <p:spPr bwMode="auto">
                <a:xfrm>
                  <a:off x="1056" y="1200"/>
                  <a:ext cx="1620" cy="2053"/>
                </a:xfrm>
                <a:custGeom>
                  <a:avLst/>
                  <a:gdLst/>
                  <a:ahLst/>
                  <a:cxnLst>
                    <a:cxn ang="0">
                      <a:pos x="1540" y="0"/>
                    </a:cxn>
                    <a:cxn ang="0">
                      <a:pos x="1544" y="220"/>
                    </a:cxn>
                    <a:cxn ang="0">
                      <a:pos x="0" y="220"/>
                    </a:cxn>
                    <a:cxn ang="0">
                      <a:pos x="0" y="2040"/>
                    </a:cxn>
                    <a:cxn ang="0">
                      <a:pos x="1328" y="2040"/>
                    </a:cxn>
                  </a:cxnLst>
                  <a:rect l="0" t="0" r="r" b="b"/>
                  <a:pathLst>
                    <a:path w="1544" h="2040">
                      <a:moveTo>
                        <a:pt x="1540" y="0"/>
                      </a:moveTo>
                      <a:lnTo>
                        <a:pt x="1544" y="220"/>
                      </a:lnTo>
                      <a:lnTo>
                        <a:pt x="0" y="220"/>
                      </a:lnTo>
                      <a:lnTo>
                        <a:pt x="0" y="2040"/>
                      </a:lnTo>
                      <a:lnTo>
                        <a:pt x="1328" y="204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27" name="Text Box 19"/>
                <p:cNvSpPr txBox="1">
                  <a:spLocks noChangeArrowheads="1"/>
                </p:cNvSpPr>
                <p:nvPr/>
              </p:nvSpPr>
              <p:spPr bwMode="auto">
                <a:xfrm>
                  <a:off x="1632" y="1183"/>
                  <a:ext cx="291" cy="213"/>
                </a:xfrm>
                <a:prstGeom prst="rect">
                  <a:avLst/>
                </a:prstGeom>
                <a:noFill/>
                <a:ln w="12700">
                  <a:noFill/>
                  <a:miter lim="800000"/>
                  <a:headEnd/>
                  <a:tailEnd/>
                </a:ln>
                <a:effectLst/>
              </p:spPr>
              <p:txBody>
                <a:bodyPr wrap="none">
                  <a:spAutoFit/>
                </a:bodyPr>
                <a:lstStyle/>
                <a:p>
                  <a:r>
                    <a:rPr lang="en-US" sz="1600" dirty="0"/>
                    <a:t>Tag</a:t>
                  </a:r>
                </a:p>
              </p:txBody>
            </p:sp>
          </p:grpSp>
        </p:grpSp>
      </p:grpSp>
      <p:grpSp>
        <p:nvGrpSpPr>
          <p:cNvPr id="5" name="Group 20"/>
          <p:cNvGrpSpPr>
            <a:grpSpLocks/>
          </p:cNvGrpSpPr>
          <p:nvPr/>
        </p:nvGrpSpPr>
        <p:grpSpPr bwMode="auto">
          <a:xfrm>
            <a:off x="3845099" y="2107666"/>
            <a:ext cx="3736973" cy="1820862"/>
            <a:chOff x="1277" y="1200"/>
            <a:chExt cx="2354" cy="1147"/>
          </a:xfrm>
        </p:grpSpPr>
        <p:sp>
          <p:nvSpPr>
            <p:cNvPr id="1604629" name="Line 21"/>
            <p:cNvSpPr>
              <a:spLocks noChangeShapeType="1"/>
            </p:cNvSpPr>
            <p:nvPr/>
          </p:nvSpPr>
          <p:spPr bwMode="auto">
            <a:xfrm>
              <a:off x="3282" y="1291"/>
              <a:ext cx="148" cy="57"/>
            </a:xfrm>
            <a:prstGeom prst="line">
              <a:avLst/>
            </a:prstGeom>
            <a:noFill/>
            <a:ln w="20638">
              <a:solidFill>
                <a:srgbClr val="000000"/>
              </a:solidFill>
              <a:round/>
              <a:headEnd/>
              <a:tailEnd/>
            </a:ln>
          </p:spPr>
          <p:txBody>
            <a:bodyPr/>
            <a:lstStyle/>
            <a:p>
              <a:endParaRPr lang="en-US"/>
            </a:p>
          </p:txBody>
        </p:sp>
        <p:sp>
          <p:nvSpPr>
            <p:cNvPr id="1604630" name="Freeform 22"/>
            <p:cNvSpPr>
              <a:spLocks/>
            </p:cNvSpPr>
            <p:nvPr/>
          </p:nvSpPr>
          <p:spPr bwMode="auto">
            <a:xfrm>
              <a:off x="1277" y="1206"/>
              <a:ext cx="2053" cy="1141"/>
            </a:xfrm>
            <a:custGeom>
              <a:avLst/>
              <a:gdLst/>
              <a:ahLst/>
              <a:cxnLst>
                <a:cxn ang="0">
                  <a:pos x="1974" y="0"/>
                </a:cxn>
                <a:cxn ang="0">
                  <a:pos x="1974" y="358"/>
                </a:cxn>
                <a:cxn ang="0">
                  <a:pos x="0" y="358"/>
                </a:cxn>
                <a:cxn ang="0">
                  <a:pos x="0" y="1110"/>
                </a:cxn>
                <a:cxn ang="0">
                  <a:pos x="884" y="1110"/>
                </a:cxn>
              </a:cxnLst>
              <a:rect l="0" t="0" r="r" b="b"/>
              <a:pathLst>
                <a:path w="1974" h="1110">
                  <a:moveTo>
                    <a:pt x="1974" y="0"/>
                  </a:moveTo>
                  <a:lnTo>
                    <a:pt x="1974" y="358"/>
                  </a:lnTo>
                  <a:lnTo>
                    <a:pt x="0" y="358"/>
                  </a:lnTo>
                  <a:lnTo>
                    <a:pt x="0" y="1110"/>
                  </a:lnTo>
                  <a:lnTo>
                    <a:pt x="884" y="1110"/>
                  </a:lnTo>
                </a:path>
              </a:pathLst>
            </a:custGeom>
            <a:noFill/>
            <a:ln w="38100">
              <a:solidFill>
                <a:srgbClr val="000000"/>
              </a:solidFill>
              <a:prstDash val="solid"/>
              <a:round/>
              <a:headEnd type="none" w="med" len="med"/>
              <a:tailEnd type="triangle" w="med" len="med"/>
            </a:ln>
          </p:spPr>
          <p:txBody>
            <a:bodyPr/>
            <a:lstStyle/>
            <a:p>
              <a:endParaRPr lang="en-US"/>
            </a:p>
          </p:txBody>
        </p:sp>
        <p:sp>
          <p:nvSpPr>
            <p:cNvPr id="1604631" name="Text Box 23"/>
            <p:cNvSpPr txBox="1">
              <a:spLocks noChangeArrowheads="1"/>
            </p:cNvSpPr>
            <p:nvPr/>
          </p:nvSpPr>
          <p:spPr bwMode="auto">
            <a:xfrm>
              <a:off x="3383" y="1200"/>
              <a:ext cx="248" cy="213"/>
            </a:xfrm>
            <a:prstGeom prst="rect">
              <a:avLst/>
            </a:prstGeom>
            <a:noFill/>
            <a:ln w="12700">
              <a:noFill/>
              <a:miter lim="800000"/>
              <a:headEnd/>
              <a:tailEnd/>
            </a:ln>
            <a:effectLst/>
          </p:spPr>
          <p:txBody>
            <a:bodyPr wrap="none">
              <a:spAutoFit/>
            </a:bodyPr>
            <a:lstStyle/>
            <a:p>
              <a:r>
                <a:rPr lang="en-US" sz="1600" dirty="0"/>
                <a:t>10</a:t>
              </a:r>
            </a:p>
          </p:txBody>
        </p:sp>
        <p:sp>
          <p:nvSpPr>
            <p:cNvPr id="1604632" name="Text Box 24"/>
            <p:cNvSpPr txBox="1">
              <a:spLocks noChangeArrowheads="1"/>
            </p:cNvSpPr>
            <p:nvPr/>
          </p:nvSpPr>
          <p:spPr bwMode="auto">
            <a:xfrm>
              <a:off x="2754" y="1370"/>
              <a:ext cx="402" cy="213"/>
            </a:xfrm>
            <a:prstGeom prst="rect">
              <a:avLst/>
            </a:prstGeom>
            <a:noFill/>
            <a:ln w="12700">
              <a:noFill/>
              <a:miter lim="800000"/>
              <a:headEnd/>
              <a:tailEnd/>
            </a:ln>
            <a:effectLst/>
          </p:spPr>
          <p:txBody>
            <a:bodyPr wrap="none">
              <a:spAutoFit/>
            </a:bodyPr>
            <a:lstStyle/>
            <a:p>
              <a:r>
                <a:rPr lang="en-US" sz="1600"/>
                <a:t>Index</a:t>
              </a:r>
            </a:p>
          </p:txBody>
        </p:sp>
      </p:grpSp>
      <p:grpSp>
        <p:nvGrpSpPr>
          <p:cNvPr id="6" name="Group 25"/>
          <p:cNvGrpSpPr>
            <a:grpSpLocks/>
          </p:cNvGrpSpPr>
          <p:nvPr/>
        </p:nvGrpSpPr>
        <p:grpSpPr bwMode="auto">
          <a:xfrm>
            <a:off x="4437235" y="2785529"/>
            <a:ext cx="4267200" cy="2149476"/>
            <a:chOff x="1650" y="1627"/>
            <a:chExt cx="2688" cy="1354"/>
          </a:xfrm>
        </p:grpSpPr>
        <p:sp>
          <p:nvSpPr>
            <p:cNvPr id="1604634" name="Freeform 26"/>
            <p:cNvSpPr>
              <a:spLocks/>
            </p:cNvSpPr>
            <p:nvPr/>
          </p:nvSpPr>
          <p:spPr bwMode="auto">
            <a:xfrm>
              <a:off x="2208" y="1824"/>
              <a:ext cx="2130" cy="1103"/>
            </a:xfrm>
            <a:custGeom>
              <a:avLst/>
              <a:gdLst/>
              <a:ahLst/>
              <a:cxnLst>
                <a:cxn ang="0">
                  <a:pos x="1608" y="1101"/>
                </a:cxn>
                <a:cxn ang="0">
                  <a:pos x="1608" y="0"/>
                </a:cxn>
                <a:cxn ang="0">
                  <a:pos x="0" y="0"/>
                </a:cxn>
                <a:cxn ang="0">
                  <a:pos x="0" y="1103"/>
                </a:cxn>
                <a:cxn ang="0">
                  <a:pos x="1608" y="1103"/>
                </a:cxn>
                <a:cxn ang="0">
                  <a:pos x="1608" y="1103"/>
                </a:cxn>
              </a:cxnLst>
              <a:rect l="0" t="0" r="r" b="b"/>
              <a:pathLst>
                <a:path w="1608" h="1103">
                  <a:moveTo>
                    <a:pt x="1608" y="1101"/>
                  </a:moveTo>
                  <a:lnTo>
                    <a:pt x="1608" y="0"/>
                  </a:lnTo>
                  <a:lnTo>
                    <a:pt x="0" y="0"/>
                  </a:lnTo>
                  <a:lnTo>
                    <a:pt x="0" y="1103"/>
                  </a:lnTo>
                  <a:lnTo>
                    <a:pt x="1608" y="1103"/>
                  </a:lnTo>
                  <a:lnTo>
                    <a:pt x="1608" y="1103"/>
                  </a:lnTo>
                </a:path>
              </a:pathLst>
            </a:custGeom>
            <a:noFill/>
            <a:ln w="20638">
              <a:solidFill>
                <a:srgbClr val="000000"/>
              </a:solidFill>
              <a:prstDash val="solid"/>
              <a:round/>
              <a:headEnd/>
              <a:tailEnd/>
            </a:ln>
          </p:spPr>
          <p:txBody>
            <a:bodyPr/>
            <a:lstStyle/>
            <a:p>
              <a:endParaRPr lang="en-US"/>
            </a:p>
          </p:txBody>
        </p:sp>
        <p:sp>
          <p:nvSpPr>
            <p:cNvPr id="1604635" name="Freeform 27"/>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close/>
                </a:path>
              </a:pathLst>
            </a:custGeom>
            <a:solidFill>
              <a:schemeClr val="hlink"/>
            </a:solidFill>
            <a:ln w="9525">
              <a:solidFill>
                <a:schemeClr val="hlink"/>
              </a:solidFill>
              <a:round/>
              <a:headEnd/>
              <a:tailEnd/>
            </a:ln>
          </p:spPr>
          <p:txBody>
            <a:bodyPr/>
            <a:lstStyle/>
            <a:p>
              <a:endParaRPr lang="en-US"/>
            </a:p>
          </p:txBody>
        </p:sp>
        <p:sp>
          <p:nvSpPr>
            <p:cNvPr id="1604636" name="Freeform 28"/>
            <p:cNvSpPr>
              <a:spLocks/>
            </p:cNvSpPr>
            <p:nvPr/>
          </p:nvSpPr>
          <p:spPr bwMode="auto">
            <a:xfrm>
              <a:off x="2208" y="2263"/>
              <a:ext cx="2130" cy="110"/>
            </a:xfrm>
            <a:custGeom>
              <a:avLst/>
              <a:gdLst/>
              <a:ahLst/>
              <a:cxnLst>
                <a:cxn ang="0">
                  <a:pos x="1608" y="110"/>
                </a:cxn>
                <a:cxn ang="0">
                  <a:pos x="1608" y="0"/>
                </a:cxn>
                <a:cxn ang="0">
                  <a:pos x="0" y="0"/>
                </a:cxn>
                <a:cxn ang="0">
                  <a:pos x="0" y="110"/>
                </a:cxn>
                <a:cxn ang="0">
                  <a:pos x="1608" y="110"/>
                </a:cxn>
                <a:cxn ang="0">
                  <a:pos x="1608" y="110"/>
                </a:cxn>
              </a:cxnLst>
              <a:rect l="0" t="0" r="r" b="b"/>
              <a:pathLst>
                <a:path w="1608" h="110">
                  <a:moveTo>
                    <a:pt x="1608" y="110"/>
                  </a:moveTo>
                  <a:lnTo>
                    <a:pt x="1608" y="0"/>
                  </a:lnTo>
                  <a:lnTo>
                    <a:pt x="0" y="0"/>
                  </a:lnTo>
                  <a:lnTo>
                    <a:pt x="0" y="110"/>
                  </a:lnTo>
                  <a:lnTo>
                    <a:pt x="1608" y="110"/>
                  </a:lnTo>
                  <a:lnTo>
                    <a:pt x="1608" y="110"/>
                  </a:lnTo>
                </a:path>
              </a:pathLst>
            </a:custGeom>
            <a:noFill/>
            <a:ln w="20638">
              <a:solidFill>
                <a:srgbClr val="000000"/>
              </a:solidFill>
              <a:prstDash val="solid"/>
              <a:round/>
              <a:headEnd/>
              <a:tailEnd/>
            </a:ln>
          </p:spPr>
          <p:txBody>
            <a:bodyPr/>
            <a:lstStyle/>
            <a:p>
              <a:endParaRPr lang="en-US"/>
            </a:p>
          </p:txBody>
        </p:sp>
        <p:sp>
          <p:nvSpPr>
            <p:cNvPr id="1604637" name="Line 29"/>
            <p:cNvSpPr>
              <a:spLocks noChangeShapeType="1"/>
            </p:cNvSpPr>
            <p:nvPr/>
          </p:nvSpPr>
          <p:spPr bwMode="auto">
            <a:xfrm flipH="1">
              <a:off x="2208" y="1920"/>
              <a:ext cx="2130" cy="2"/>
            </a:xfrm>
            <a:prstGeom prst="line">
              <a:avLst/>
            </a:prstGeom>
            <a:noFill/>
            <a:ln w="20638">
              <a:solidFill>
                <a:srgbClr val="000000"/>
              </a:solidFill>
              <a:round/>
              <a:headEnd/>
              <a:tailEnd/>
            </a:ln>
          </p:spPr>
          <p:txBody>
            <a:bodyPr/>
            <a:lstStyle/>
            <a:p>
              <a:endParaRPr lang="en-US"/>
            </a:p>
          </p:txBody>
        </p:sp>
        <p:sp>
          <p:nvSpPr>
            <p:cNvPr id="1604638" name="Line 30"/>
            <p:cNvSpPr>
              <a:spLocks noChangeShapeType="1"/>
            </p:cNvSpPr>
            <p:nvPr/>
          </p:nvSpPr>
          <p:spPr bwMode="auto">
            <a:xfrm flipH="1">
              <a:off x="2208" y="2044"/>
              <a:ext cx="2130" cy="2"/>
            </a:xfrm>
            <a:prstGeom prst="line">
              <a:avLst/>
            </a:prstGeom>
            <a:noFill/>
            <a:ln w="20638">
              <a:solidFill>
                <a:srgbClr val="000000"/>
              </a:solidFill>
              <a:round/>
              <a:headEnd/>
              <a:tailEnd/>
            </a:ln>
          </p:spPr>
          <p:txBody>
            <a:bodyPr/>
            <a:lstStyle/>
            <a:p>
              <a:endParaRPr lang="en-US"/>
            </a:p>
          </p:txBody>
        </p:sp>
        <p:sp>
          <p:nvSpPr>
            <p:cNvPr id="1604639" name="Line 31"/>
            <p:cNvSpPr>
              <a:spLocks noChangeShapeType="1"/>
            </p:cNvSpPr>
            <p:nvPr/>
          </p:nvSpPr>
          <p:spPr bwMode="auto">
            <a:xfrm flipH="1">
              <a:off x="2208" y="2154"/>
              <a:ext cx="2130" cy="1"/>
            </a:xfrm>
            <a:prstGeom prst="line">
              <a:avLst/>
            </a:prstGeom>
            <a:noFill/>
            <a:ln w="20638">
              <a:solidFill>
                <a:srgbClr val="000000"/>
              </a:solidFill>
              <a:round/>
              <a:headEnd/>
              <a:tailEnd/>
            </a:ln>
          </p:spPr>
          <p:txBody>
            <a:bodyPr/>
            <a:lstStyle/>
            <a:p>
              <a:endParaRPr lang="en-US"/>
            </a:p>
          </p:txBody>
        </p:sp>
        <p:sp>
          <p:nvSpPr>
            <p:cNvPr id="1604640" name="Line 32"/>
            <p:cNvSpPr>
              <a:spLocks noChangeShapeType="1"/>
            </p:cNvSpPr>
            <p:nvPr/>
          </p:nvSpPr>
          <p:spPr bwMode="auto">
            <a:xfrm flipH="1">
              <a:off x="2208" y="2373"/>
              <a:ext cx="2130" cy="1"/>
            </a:xfrm>
            <a:prstGeom prst="line">
              <a:avLst/>
            </a:prstGeom>
            <a:noFill/>
            <a:ln w="20638">
              <a:solidFill>
                <a:srgbClr val="000000"/>
              </a:solidFill>
              <a:round/>
              <a:headEnd/>
              <a:tailEnd/>
            </a:ln>
          </p:spPr>
          <p:txBody>
            <a:bodyPr/>
            <a:lstStyle/>
            <a:p>
              <a:endParaRPr lang="en-US"/>
            </a:p>
          </p:txBody>
        </p:sp>
        <p:sp>
          <p:nvSpPr>
            <p:cNvPr id="1604641" name="Line 33"/>
            <p:cNvSpPr>
              <a:spLocks noChangeShapeType="1"/>
            </p:cNvSpPr>
            <p:nvPr/>
          </p:nvSpPr>
          <p:spPr bwMode="auto">
            <a:xfrm flipH="1">
              <a:off x="2208" y="2483"/>
              <a:ext cx="2130" cy="1"/>
            </a:xfrm>
            <a:prstGeom prst="line">
              <a:avLst/>
            </a:prstGeom>
            <a:noFill/>
            <a:ln w="20638">
              <a:solidFill>
                <a:srgbClr val="000000"/>
              </a:solidFill>
              <a:round/>
              <a:headEnd/>
              <a:tailEnd/>
            </a:ln>
          </p:spPr>
          <p:txBody>
            <a:bodyPr/>
            <a:lstStyle/>
            <a:p>
              <a:endParaRPr lang="en-US"/>
            </a:p>
          </p:txBody>
        </p:sp>
        <p:sp>
          <p:nvSpPr>
            <p:cNvPr id="1604642" name="Line 34"/>
            <p:cNvSpPr>
              <a:spLocks noChangeShapeType="1"/>
            </p:cNvSpPr>
            <p:nvPr/>
          </p:nvSpPr>
          <p:spPr bwMode="auto">
            <a:xfrm flipH="1">
              <a:off x="2208" y="2593"/>
              <a:ext cx="2130" cy="1"/>
            </a:xfrm>
            <a:prstGeom prst="line">
              <a:avLst/>
            </a:prstGeom>
            <a:noFill/>
            <a:ln w="20638">
              <a:solidFill>
                <a:srgbClr val="000000"/>
              </a:solidFill>
              <a:round/>
              <a:headEnd/>
              <a:tailEnd/>
            </a:ln>
          </p:spPr>
          <p:txBody>
            <a:bodyPr/>
            <a:lstStyle/>
            <a:p>
              <a:endParaRPr lang="en-US"/>
            </a:p>
          </p:txBody>
        </p:sp>
        <p:sp>
          <p:nvSpPr>
            <p:cNvPr id="1604643" name="Line 35"/>
            <p:cNvSpPr>
              <a:spLocks noChangeShapeType="1"/>
            </p:cNvSpPr>
            <p:nvPr/>
          </p:nvSpPr>
          <p:spPr bwMode="auto">
            <a:xfrm flipH="1">
              <a:off x="2208" y="2703"/>
              <a:ext cx="2130" cy="1"/>
            </a:xfrm>
            <a:prstGeom prst="line">
              <a:avLst/>
            </a:prstGeom>
            <a:noFill/>
            <a:ln w="20638">
              <a:solidFill>
                <a:srgbClr val="000000"/>
              </a:solidFill>
              <a:round/>
              <a:headEnd/>
              <a:tailEnd/>
            </a:ln>
          </p:spPr>
          <p:txBody>
            <a:bodyPr/>
            <a:lstStyle/>
            <a:p>
              <a:endParaRPr lang="en-US"/>
            </a:p>
          </p:txBody>
        </p:sp>
        <p:sp>
          <p:nvSpPr>
            <p:cNvPr id="1604644" name="Line 36"/>
            <p:cNvSpPr>
              <a:spLocks noChangeShapeType="1"/>
            </p:cNvSpPr>
            <p:nvPr/>
          </p:nvSpPr>
          <p:spPr bwMode="auto">
            <a:xfrm flipH="1">
              <a:off x="2208" y="2813"/>
              <a:ext cx="2130" cy="1"/>
            </a:xfrm>
            <a:prstGeom prst="line">
              <a:avLst/>
            </a:prstGeom>
            <a:noFill/>
            <a:ln w="20638">
              <a:solidFill>
                <a:srgbClr val="000000"/>
              </a:solidFill>
              <a:round/>
              <a:headEnd/>
              <a:tailEnd/>
            </a:ln>
          </p:spPr>
          <p:txBody>
            <a:bodyPr/>
            <a:lstStyle/>
            <a:p>
              <a:endParaRPr lang="en-US"/>
            </a:p>
          </p:txBody>
        </p:sp>
        <p:sp>
          <p:nvSpPr>
            <p:cNvPr id="1604645" name="Line 37"/>
            <p:cNvSpPr>
              <a:spLocks noChangeShapeType="1"/>
            </p:cNvSpPr>
            <p:nvPr/>
          </p:nvSpPr>
          <p:spPr bwMode="auto">
            <a:xfrm>
              <a:off x="2299" y="1830"/>
              <a:ext cx="5" cy="1100"/>
            </a:xfrm>
            <a:prstGeom prst="line">
              <a:avLst/>
            </a:prstGeom>
            <a:noFill/>
            <a:ln w="20638">
              <a:solidFill>
                <a:srgbClr val="000000"/>
              </a:solidFill>
              <a:round/>
              <a:headEnd/>
              <a:tailEnd/>
            </a:ln>
          </p:spPr>
          <p:txBody>
            <a:bodyPr/>
            <a:lstStyle/>
            <a:p>
              <a:endParaRPr lang="en-US"/>
            </a:p>
          </p:txBody>
        </p:sp>
        <p:sp>
          <p:nvSpPr>
            <p:cNvPr id="1604646" name="Line 38"/>
            <p:cNvSpPr>
              <a:spLocks noChangeShapeType="1"/>
            </p:cNvSpPr>
            <p:nvPr/>
          </p:nvSpPr>
          <p:spPr bwMode="auto">
            <a:xfrm>
              <a:off x="3186" y="1819"/>
              <a:ext cx="1" cy="1106"/>
            </a:xfrm>
            <a:prstGeom prst="line">
              <a:avLst/>
            </a:prstGeom>
            <a:noFill/>
            <a:ln w="20638">
              <a:solidFill>
                <a:srgbClr val="000000"/>
              </a:solidFill>
              <a:round/>
              <a:headEnd/>
              <a:tailEnd/>
            </a:ln>
          </p:spPr>
          <p:txBody>
            <a:bodyPr/>
            <a:lstStyle/>
            <a:p>
              <a:endParaRPr lang="en-US"/>
            </a:p>
          </p:txBody>
        </p:sp>
        <p:sp>
          <p:nvSpPr>
            <p:cNvPr id="1604647" name="Text Box 39"/>
            <p:cNvSpPr txBox="1">
              <a:spLocks noChangeArrowheads="1"/>
            </p:cNvSpPr>
            <p:nvPr/>
          </p:nvSpPr>
          <p:spPr bwMode="auto">
            <a:xfrm>
              <a:off x="3522" y="1627"/>
              <a:ext cx="331" cy="194"/>
            </a:xfrm>
            <a:prstGeom prst="rect">
              <a:avLst/>
            </a:prstGeom>
            <a:noFill/>
            <a:ln w="12700">
              <a:noFill/>
              <a:miter lim="800000"/>
              <a:headEnd/>
              <a:tailEnd/>
            </a:ln>
            <a:effectLst/>
          </p:spPr>
          <p:txBody>
            <a:bodyPr wrap="none">
              <a:spAutoFit/>
            </a:bodyPr>
            <a:lstStyle/>
            <a:p>
              <a:r>
                <a:rPr lang="en-US" sz="1400"/>
                <a:t>Data</a:t>
              </a:r>
            </a:p>
          </p:txBody>
        </p:sp>
        <p:sp>
          <p:nvSpPr>
            <p:cNvPr id="1604648" name="Text Box 40"/>
            <p:cNvSpPr txBox="1">
              <a:spLocks noChangeArrowheads="1"/>
            </p:cNvSpPr>
            <p:nvPr/>
          </p:nvSpPr>
          <p:spPr bwMode="auto">
            <a:xfrm>
              <a:off x="1650" y="1627"/>
              <a:ext cx="419" cy="194"/>
            </a:xfrm>
            <a:prstGeom prst="rect">
              <a:avLst/>
            </a:prstGeom>
            <a:noFill/>
            <a:ln w="12700">
              <a:noFill/>
              <a:miter lim="800000"/>
              <a:headEnd/>
              <a:tailEnd/>
            </a:ln>
            <a:effectLst/>
          </p:spPr>
          <p:txBody>
            <a:bodyPr wrap="none">
              <a:spAutoFit/>
            </a:bodyPr>
            <a:lstStyle/>
            <a:p>
              <a:r>
                <a:rPr lang="en-US" sz="1400"/>
                <a:t>  Index</a:t>
              </a:r>
            </a:p>
          </p:txBody>
        </p:sp>
        <p:sp>
          <p:nvSpPr>
            <p:cNvPr id="1604649" name="Text Box 41"/>
            <p:cNvSpPr txBox="1">
              <a:spLocks noChangeArrowheads="1"/>
            </p:cNvSpPr>
            <p:nvPr/>
          </p:nvSpPr>
          <p:spPr bwMode="auto">
            <a:xfrm>
              <a:off x="2466" y="1627"/>
              <a:ext cx="271" cy="194"/>
            </a:xfrm>
            <a:prstGeom prst="rect">
              <a:avLst/>
            </a:prstGeom>
            <a:noFill/>
            <a:ln w="12700">
              <a:noFill/>
              <a:miter lim="800000"/>
              <a:headEnd/>
              <a:tailEnd/>
            </a:ln>
            <a:effectLst/>
          </p:spPr>
          <p:txBody>
            <a:bodyPr wrap="none">
              <a:spAutoFit/>
            </a:bodyPr>
            <a:lstStyle/>
            <a:p>
              <a:r>
                <a:rPr lang="en-US" sz="1400"/>
                <a:t>Tag</a:t>
              </a:r>
            </a:p>
          </p:txBody>
        </p:sp>
        <p:sp>
          <p:nvSpPr>
            <p:cNvPr id="1604650" name="Text Box 42"/>
            <p:cNvSpPr txBox="1">
              <a:spLocks noChangeArrowheads="1"/>
            </p:cNvSpPr>
            <p:nvPr/>
          </p:nvSpPr>
          <p:spPr bwMode="auto">
            <a:xfrm>
              <a:off x="2034" y="1627"/>
              <a:ext cx="340" cy="194"/>
            </a:xfrm>
            <a:prstGeom prst="rect">
              <a:avLst/>
            </a:prstGeom>
            <a:noFill/>
            <a:ln w="12700">
              <a:noFill/>
              <a:miter lim="800000"/>
              <a:headEnd/>
              <a:tailEnd/>
            </a:ln>
            <a:effectLst/>
          </p:spPr>
          <p:txBody>
            <a:bodyPr wrap="none">
              <a:spAutoFit/>
            </a:bodyPr>
            <a:lstStyle/>
            <a:p>
              <a:r>
                <a:rPr lang="en-US" sz="1400" dirty="0">
                  <a:solidFill>
                    <a:srgbClr val="0000FF"/>
                  </a:solidFill>
                </a:rPr>
                <a:t>Valid</a:t>
              </a:r>
            </a:p>
          </p:txBody>
        </p:sp>
        <p:sp>
          <p:nvSpPr>
            <p:cNvPr id="1604651" name="Text Box 43"/>
            <p:cNvSpPr txBox="1">
              <a:spLocks noChangeArrowheads="1"/>
            </p:cNvSpPr>
            <p:nvPr/>
          </p:nvSpPr>
          <p:spPr bwMode="auto">
            <a:xfrm>
              <a:off x="1760" y="1771"/>
              <a:ext cx="314" cy="1210"/>
            </a:xfrm>
            <a:prstGeom prst="rect">
              <a:avLst/>
            </a:prstGeom>
            <a:noFill/>
            <a:ln w="12700">
              <a:noFill/>
              <a:miter lim="800000"/>
              <a:headEnd/>
              <a:tailEnd/>
            </a:ln>
            <a:effectLst/>
          </p:spPr>
          <p:txBody>
            <a:bodyPr wrap="none">
              <a:spAutoFit/>
            </a:bodyPr>
            <a:lstStyle/>
            <a:p>
              <a:pPr algn="r">
                <a:lnSpc>
                  <a:spcPct val="110000"/>
                </a:lnSpc>
              </a:pPr>
              <a:r>
                <a:rPr lang="en-US" sz="1200"/>
                <a:t>0</a:t>
              </a:r>
            </a:p>
            <a:p>
              <a:pPr algn="r">
                <a:lnSpc>
                  <a:spcPct val="110000"/>
                </a:lnSpc>
              </a:pPr>
              <a:r>
                <a:rPr lang="en-US" sz="1200"/>
                <a:t>1</a:t>
              </a:r>
            </a:p>
            <a:p>
              <a:pPr algn="r">
                <a:lnSpc>
                  <a:spcPct val="110000"/>
                </a:lnSpc>
              </a:pPr>
              <a:r>
                <a:rPr lang="en-US" sz="1200"/>
                <a:t>2</a:t>
              </a:r>
            </a:p>
            <a:p>
              <a:pPr algn="r">
                <a:lnSpc>
                  <a:spcPct val="110000"/>
                </a:lnSpc>
              </a:pPr>
              <a:r>
                <a:rPr lang="en-US" sz="1200"/>
                <a:t>.</a:t>
              </a:r>
            </a:p>
            <a:p>
              <a:pPr algn="r">
                <a:lnSpc>
                  <a:spcPct val="110000"/>
                </a:lnSpc>
              </a:pPr>
              <a:r>
                <a:rPr lang="en-US" sz="1200"/>
                <a:t>.</a:t>
              </a:r>
            </a:p>
            <a:p>
              <a:pPr algn="r">
                <a:lnSpc>
                  <a:spcPct val="110000"/>
                </a:lnSpc>
              </a:pPr>
              <a:r>
                <a:rPr lang="en-US" sz="1200"/>
                <a:t>.</a:t>
              </a:r>
            </a:p>
            <a:p>
              <a:pPr algn="r">
                <a:lnSpc>
                  <a:spcPct val="110000"/>
                </a:lnSpc>
              </a:pPr>
              <a:r>
                <a:rPr lang="en-US" sz="1200"/>
                <a:t>1021</a:t>
              </a:r>
            </a:p>
            <a:p>
              <a:pPr algn="r">
                <a:lnSpc>
                  <a:spcPct val="110000"/>
                </a:lnSpc>
              </a:pPr>
              <a:r>
                <a:rPr lang="en-US" sz="1200"/>
                <a:t>1022</a:t>
              </a:r>
            </a:p>
            <a:p>
              <a:pPr algn="r">
                <a:lnSpc>
                  <a:spcPct val="110000"/>
                </a:lnSpc>
              </a:pPr>
              <a:r>
                <a:rPr lang="en-US" sz="1200"/>
                <a:t>1023</a:t>
              </a:r>
            </a:p>
          </p:txBody>
        </p:sp>
      </p:grpSp>
      <p:grpSp>
        <p:nvGrpSpPr>
          <p:cNvPr id="7" name="Group 44"/>
          <p:cNvGrpSpPr>
            <a:grpSpLocks/>
          </p:cNvGrpSpPr>
          <p:nvPr/>
        </p:nvGrpSpPr>
        <p:grpSpPr bwMode="auto">
          <a:xfrm>
            <a:off x="5107160" y="1413928"/>
            <a:ext cx="4011613" cy="720725"/>
            <a:chOff x="2072" y="763"/>
            <a:chExt cx="2527" cy="454"/>
          </a:xfrm>
        </p:grpSpPr>
        <p:sp>
          <p:nvSpPr>
            <p:cNvPr id="1604653" name="Line 45"/>
            <p:cNvSpPr>
              <a:spLocks noChangeShapeType="1"/>
            </p:cNvSpPr>
            <p:nvPr/>
          </p:nvSpPr>
          <p:spPr bwMode="auto">
            <a:xfrm flipV="1">
              <a:off x="3029" y="1052"/>
              <a:ext cx="0" cy="165"/>
            </a:xfrm>
            <a:prstGeom prst="line">
              <a:avLst/>
            </a:prstGeom>
            <a:noFill/>
            <a:ln w="20638">
              <a:solidFill>
                <a:srgbClr val="000000"/>
              </a:solidFill>
              <a:round/>
              <a:headEnd/>
              <a:tailEnd/>
            </a:ln>
          </p:spPr>
          <p:txBody>
            <a:bodyPr/>
            <a:lstStyle/>
            <a:p>
              <a:endParaRPr lang="en-US"/>
            </a:p>
          </p:txBody>
        </p:sp>
        <p:sp>
          <p:nvSpPr>
            <p:cNvPr id="1604654" name="Line 46"/>
            <p:cNvSpPr>
              <a:spLocks noChangeShapeType="1"/>
            </p:cNvSpPr>
            <p:nvPr/>
          </p:nvSpPr>
          <p:spPr bwMode="auto">
            <a:xfrm flipV="1">
              <a:off x="3570" y="1060"/>
              <a:ext cx="1" cy="145"/>
            </a:xfrm>
            <a:prstGeom prst="line">
              <a:avLst/>
            </a:prstGeom>
            <a:noFill/>
            <a:ln w="20638">
              <a:solidFill>
                <a:srgbClr val="000000"/>
              </a:solidFill>
              <a:round/>
              <a:headEnd/>
              <a:tailEnd/>
            </a:ln>
          </p:spPr>
          <p:txBody>
            <a:bodyPr/>
            <a:lstStyle/>
            <a:p>
              <a:endParaRPr lang="en-US"/>
            </a:p>
          </p:txBody>
        </p:sp>
        <p:sp>
          <p:nvSpPr>
            <p:cNvPr id="1604655" name="Freeform 47"/>
            <p:cNvSpPr>
              <a:spLocks/>
            </p:cNvSpPr>
            <p:nvPr/>
          </p:nvSpPr>
          <p:spPr bwMode="auto">
            <a:xfrm>
              <a:off x="2158" y="1059"/>
              <a:ext cx="1570" cy="151"/>
            </a:xfrm>
            <a:custGeom>
              <a:avLst/>
              <a:gdLst/>
              <a:ahLst/>
              <a:cxnLst>
                <a:cxn ang="0">
                  <a:pos x="0" y="149"/>
                </a:cxn>
                <a:cxn ang="0">
                  <a:pos x="3" y="0"/>
                </a:cxn>
                <a:cxn ang="0">
                  <a:pos x="1570" y="0"/>
                </a:cxn>
                <a:cxn ang="0">
                  <a:pos x="1570" y="151"/>
                </a:cxn>
                <a:cxn ang="0">
                  <a:pos x="3" y="151"/>
                </a:cxn>
                <a:cxn ang="0">
                  <a:pos x="3" y="151"/>
                </a:cxn>
              </a:cxnLst>
              <a:rect l="0" t="0" r="r" b="b"/>
              <a:pathLst>
                <a:path w="1570" h="151">
                  <a:moveTo>
                    <a:pt x="0" y="149"/>
                  </a:moveTo>
                  <a:lnTo>
                    <a:pt x="3" y="0"/>
                  </a:lnTo>
                  <a:lnTo>
                    <a:pt x="1570" y="0"/>
                  </a:lnTo>
                  <a:lnTo>
                    <a:pt x="1570" y="151"/>
                  </a:lnTo>
                  <a:lnTo>
                    <a:pt x="3" y="151"/>
                  </a:lnTo>
                  <a:lnTo>
                    <a:pt x="3" y="151"/>
                  </a:lnTo>
                </a:path>
              </a:pathLst>
            </a:custGeom>
            <a:noFill/>
            <a:ln w="20638">
              <a:solidFill>
                <a:srgbClr val="000000"/>
              </a:solidFill>
              <a:prstDash val="solid"/>
              <a:round/>
              <a:headEnd/>
              <a:tailEnd/>
            </a:ln>
          </p:spPr>
          <p:txBody>
            <a:bodyPr/>
            <a:lstStyle/>
            <a:p>
              <a:endParaRPr lang="en-US"/>
            </a:p>
          </p:txBody>
        </p:sp>
        <p:sp>
          <p:nvSpPr>
            <p:cNvPr id="1604656" name="Text Box 48"/>
            <p:cNvSpPr txBox="1">
              <a:spLocks noChangeArrowheads="1"/>
            </p:cNvSpPr>
            <p:nvPr/>
          </p:nvSpPr>
          <p:spPr bwMode="auto">
            <a:xfrm>
              <a:off x="2072" y="896"/>
              <a:ext cx="1786" cy="154"/>
            </a:xfrm>
            <a:prstGeom prst="rect">
              <a:avLst/>
            </a:prstGeom>
            <a:noFill/>
            <a:ln w="12700">
              <a:noFill/>
              <a:miter lim="800000"/>
              <a:headEnd/>
              <a:tailEnd/>
            </a:ln>
            <a:effectLst/>
          </p:spPr>
          <p:txBody>
            <a:bodyPr>
              <a:spAutoFit/>
            </a:bodyPr>
            <a:lstStyle/>
            <a:p>
              <a:r>
                <a:rPr lang="en-US" sz="1000" dirty="0"/>
                <a:t>31 30       . . .                 13 12  11     . . .          2  1  0</a:t>
              </a:r>
            </a:p>
          </p:txBody>
        </p:sp>
        <p:sp>
          <p:nvSpPr>
            <p:cNvPr id="1604657" name="Text Box 49"/>
            <p:cNvSpPr txBox="1">
              <a:spLocks noChangeArrowheads="1"/>
            </p:cNvSpPr>
            <p:nvPr/>
          </p:nvSpPr>
          <p:spPr bwMode="auto">
            <a:xfrm>
              <a:off x="3810" y="763"/>
              <a:ext cx="789" cy="368"/>
            </a:xfrm>
            <a:prstGeom prst="rect">
              <a:avLst/>
            </a:prstGeom>
            <a:noFill/>
            <a:ln w="12700">
              <a:noFill/>
              <a:miter lim="800000"/>
              <a:headEnd/>
              <a:tailEnd/>
            </a:ln>
            <a:effectLst/>
          </p:spPr>
          <p:txBody>
            <a:bodyPr wrap="square">
              <a:spAutoFit/>
            </a:bodyPr>
            <a:lstStyle/>
            <a:p>
              <a:r>
                <a:rPr lang="en-US" sz="1600" dirty="0"/>
                <a:t>Byte </a:t>
              </a:r>
              <a:r>
                <a:rPr lang="en-US" sz="1600" smtClean="0"/>
                <a:t>within block offset</a:t>
              </a:r>
              <a:endParaRPr lang="en-US" sz="1600" dirty="0"/>
            </a:p>
          </p:txBody>
        </p:sp>
        <p:sp>
          <p:nvSpPr>
            <p:cNvPr id="1604658" name="Line 50"/>
            <p:cNvSpPr>
              <a:spLocks noChangeShapeType="1"/>
            </p:cNvSpPr>
            <p:nvPr/>
          </p:nvSpPr>
          <p:spPr bwMode="auto">
            <a:xfrm flipH="1">
              <a:off x="3666" y="955"/>
              <a:ext cx="192" cy="192"/>
            </a:xfrm>
            <a:prstGeom prst="line">
              <a:avLst/>
            </a:prstGeom>
            <a:noFill/>
            <a:ln w="12700">
              <a:solidFill>
                <a:schemeClr val="tx1"/>
              </a:solidFill>
              <a:round/>
              <a:headEnd/>
              <a:tailEnd type="triangle" w="med" len="med"/>
            </a:ln>
            <a:effectLst/>
          </p:spPr>
          <p:txBody>
            <a:bodyPr/>
            <a:lstStyle/>
            <a:p>
              <a:endParaRPr lang="en-US"/>
            </a:p>
          </p:txBody>
        </p:sp>
      </p:grpSp>
      <p:grpSp>
        <p:nvGrpSpPr>
          <p:cNvPr id="8" name="Group 52"/>
          <p:cNvGrpSpPr>
            <a:grpSpLocks/>
          </p:cNvGrpSpPr>
          <p:nvPr/>
        </p:nvGrpSpPr>
        <p:grpSpPr bwMode="auto">
          <a:xfrm>
            <a:off x="5704060" y="3860266"/>
            <a:ext cx="604838" cy="1371600"/>
            <a:chOff x="2477" y="2299"/>
            <a:chExt cx="381" cy="864"/>
          </a:xfrm>
        </p:grpSpPr>
        <p:sp>
          <p:nvSpPr>
            <p:cNvPr id="1604661" name="Line 53"/>
            <p:cNvSpPr>
              <a:spLocks noChangeShapeType="1"/>
            </p:cNvSpPr>
            <p:nvPr/>
          </p:nvSpPr>
          <p:spPr bwMode="auto">
            <a:xfrm>
              <a:off x="2477" y="2976"/>
              <a:ext cx="196" cy="54"/>
            </a:xfrm>
            <a:prstGeom prst="line">
              <a:avLst/>
            </a:prstGeom>
            <a:noFill/>
            <a:ln w="20638">
              <a:solidFill>
                <a:srgbClr val="000000"/>
              </a:solidFill>
              <a:round/>
              <a:headEnd/>
              <a:tailEnd/>
            </a:ln>
          </p:spPr>
          <p:txBody>
            <a:bodyPr/>
            <a:lstStyle/>
            <a:p>
              <a:endParaRPr lang="en-US"/>
            </a:p>
          </p:txBody>
        </p:sp>
        <p:sp>
          <p:nvSpPr>
            <p:cNvPr id="1604662" name="Line 54"/>
            <p:cNvSpPr>
              <a:spLocks noChangeShapeType="1"/>
            </p:cNvSpPr>
            <p:nvPr/>
          </p:nvSpPr>
          <p:spPr bwMode="auto">
            <a:xfrm>
              <a:off x="2562" y="2299"/>
              <a:ext cx="0" cy="864"/>
            </a:xfrm>
            <a:prstGeom prst="line">
              <a:avLst/>
            </a:prstGeom>
            <a:noFill/>
            <a:ln w="38100">
              <a:solidFill>
                <a:srgbClr val="000000"/>
              </a:solidFill>
              <a:round/>
              <a:headEnd type="oval" w="sm" len="sm"/>
              <a:tailEnd type="triangle" w="med" len="med"/>
            </a:ln>
          </p:spPr>
          <p:txBody>
            <a:bodyPr/>
            <a:lstStyle/>
            <a:p>
              <a:endParaRPr lang="en-US"/>
            </a:p>
          </p:txBody>
        </p:sp>
        <p:sp>
          <p:nvSpPr>
            <p:cNvPr id="1604663" name="Text Box 55"/>
            <p:cNvSpPr txBox="1">
              <a:spLocks noChangeArrowheads="1"/>
            </p:cNvSpPr>
            <p:nvPr/>
          </p:nvSpPr>
          <p:spPr bwMode="auto">
            <a:xfrm>
              <a:off x="2610" y="2923"/>
              <a:ext cx="248" cy="213"/>
            </a:xfrm>
            <a:prstGeom prst="rect">
              <a:avLst/>
            </a:prstGeom>
            <a:noFill/>
            <a:ln w="12700">
              <a:noFill/>
              <a:miter lim="800000"/>
              <a:headEnd/>
              <a:tailEnd/>
            </a:ln>
            <a:effectLst/>
          </p:spPr>
          <p:txBody>
            <a:bodyPr wrap="none">
              <a:spAutoFit/>
            </a:bodyPr>
            <a:lstStyle/>
            <a:p>
              <a:r>
                <a:rPr lang="en-US" sz="1600" dirty="0"/>
                <a:t>20</a:t>
              </a:r>
            </a:p>
          </p:txBody>
        </p:sp>
      </p:grpSp>
      <p:grpSp>
        <p:nvGrpSpPr>
          <p:cNvPr id="9" name="Group 56"/>
          <p:cNvGrpSpPr>
            <a:grpSpLocks/>
          </p:cNvGrpSpPr>
          <p:nvPr/>
        </p:nvGrpSpPr>
        <p:grpSpPr bwMode="auto">
          <a:xfrm>
            <a:off x="7561435" y="2148942"/>
            <a:ext cx="2019300" cy="3043237"/>
            <a:chOff x="3618" y="1226"/>
            <a:chExt cx="1272" cy="1917"/>
          </a:xfrm>
        </p:grpSpPr>
        <p:sp>
          <p:nvSpPr>
            <p:cNvPr id="1604665" name="Freeform 57"/>
            <p:cNvSpPr>
              <a:spLocks/>
            </p:cNvSpPr>
            <p:nvPr/>
          </p:nvSpPr>
          <p:spPr bwMode="auto">
            <a:xfrm>
              <a:off x="3714" y="1404"/>
              <a:ext cx="996" cy="1739"/>
            </a:xfrm>
            <a:custGeom>
              <a:avLst/>
              <a:gdLst/>
              <a:ahLst/>
              <a:cxnLst>
                <a:cxn ang="0">
                  <a:pos x="0" y="919"/>
                </a:cxn>
                <a:cxn ang="0">
                  <a:pos x="3" y="1739"/>
                </a:cxn>
                <a:cxn ang="0">
                  <a:pos x="1432" y="1739"/>
                </a:cxn>
                <a:cxn ang="0">
                  <a:pos x="1432" y="0"/>
                </a:cxn>
              </a:cxnLst>
              <a:rect l="0" t="0" r="r" b="b"/>
              <a:pathLst>
                <a:path w="1432" h="1739">
                  <a:moveTo>
                    <a:pt x="0" y="919"/>
                  </a:moveTo>
                  <a:lnTo>
                    <a:pt x="3" y="1739"/>
                  </a:lnTo>
                  <a:lnTo>
                    <a:pt x="1432" y="1739"/>
                  </a:lnTo>
                  <a:lnTo>
                    <a:pt x="1432" y="0"/>
                  </a:lnTo>
                </a:path>
              </a:pathLst>
            </a:custGeom>
            <a:noFill/>
            <a:ln w="42926">
              <a:solidFill>
                <a:srgbClr val="000000"/>
              </a:solidFill>
              <a:prstDash val="solid"/>
              <a:round/>
              <a:headEnd type="oval" w="sm" len="sm"/>
              <a:tailEnd type="triangle" w="med" len="med"/>
            </a:ln>
          </p:spPr>
          <p:txBody>
            <a:bodyPr/>
            <a:lstStyle/>
            <a:p>
              <a:endParaRPr lang="en-US"/>
            </a:p>
          </p:txBody>
        </p:sp>
        <p:sp>
          <p:nvSpPr>
            <p:cNvPr id="1604666" name="Line 58"/>
            <p:cNvSpPr>
              <a:spLocks noChangeShapeType="1"/>
            </p:cNvSpPr>
            <p:nvPr/>
          </p:nvSpPr>
          <p:spPr bwMode="auto">
            <a:xfrm>
              <a:off x="3618" y="3019"/>
              <a:ext cx="192" cy="57"/>
            </a:xfrm>
            <a:prstGeom prst="line">
              <a:avLst/>
            </a:prstGeom>
            <a:noFill/>
            <a:ln w="20638">
              <a:solidFill>
                <a:srgbClr val="000000"/>
              </a:solidFill>
              <a:round/>
              <a:headEnd/>
              <a:tailEnd/>
            </a:ln>
          </p:spPr>
          <p:txBody>
            <a:bodyPr/>
            <a:lstStyle/>
            <a:p>
              <a:endParaRPr lang="en-US"/>
            </a:p>
          </p:txBody>
        </p:sp>
        <p:sp>
          <p:nvSpPr>
            <p:cNvPr id="1604667" name="Text Box 59"/>
            <p:cNvSpPr txBox="1">
              <a:spLocks noChangeArrowheads="1"/>
            </p:cNvSpPr>
            <p:nvPr/>
          </p:nvSpPr>
          <p:spPr bwMode="auto">
            <a:xfrm>
              <a:off x="4530" y="1226"/>
              <a:ext cx="360" cy="213"/>
            </a:xfrm>
            <a:prstGeom prst="rect">
              <a:avLst/>
            </a:prstGeom>
            <a:noFill/>
            <a:ln w="12700">
              <a:noFill/>
              <a:miter lim="800000"/>
              <a:headEnd/>
              <a:tailEnd/>
            </a:ln>
            <a:effectLst/>
          </p:spPr>
          <p:txBody>
            <a:bodyPr wrap="none">
              <a:spAutoFit/>
            </a:bodyPr>
            <a:lstStyle/>
            <a:p>
              <a:r>
                <a:rPr lang="en-US" sz="1600"/>
                <a:t>Data</a:t>
              </a:r>
            </a:p>
          </p:txBody>
        </p:sp>
        <p:sp>
          <p:nvSpPr>
            <p:cNvPr id="1604668" name="Text Box 60"/>
            <p:cNvSpPr txBox="1">
              <a:spLocks noChangeArrowheads="1"/>
            </p:cNvSpPr>
            <p:nvPr/>
          </p:nvSpPr>
          <p:spPr bwMode="auto">
            <a:xfrm>
              <a:off x="3762" y="2923"/>
              <a:ext cx="248" cy="213"/>
            </a:xfrm>
            <a:prstGeom prst="rect">
              <a:avLst/>
            </a:prstGeom>
            <a:noFill/>
            <a:ln w="12700">
              <a:noFill/>
              <a:miter lim="800000"/>
              <a:headEnd/>
              <a:tailEnd/>
            </a:ln>
            <a:effectLst/>
          </p:spPr>
          <p:txBody>
            <a:bodyPr wrap="none">
              <a:spAutoFit/>
            </a:bodyPr>
            <a:lstStyle/>
            <a:p>
              <a:r>
                <a:rPr lang="en-US" sz="1600" dirty="0"/>
                <a:t>32</a:t>
              </a:r>
            </a:p>
          </p:txBody>
        </p:sp>
      </p:grpSp>
      <p:grpSp>
        <p:nvGrpSpPr>
          <p:cNvPr id="10" name="Group 5"/>
          <p:cNvGrpSpPr>
            <a:grpSpLocks/>
          </p:cNvGrpSpPr>
          <p:nvPr/>
        </p:nvGrpSpPr>
        <p:grpSpPr bwMode="auto">
          <a:xfrm>
            <a:off x="2960861" y="2098144"/>
            <a:ext cx="2913063" cy="3990978"/>
            <a:chOff x="720" y="1194"/>
            <a:chExt cx="1835" cy="2514"/>
          </a:xfrm>
        </p:grpSpPr>
        <p:sp>
          <p:nvSpPr>
            <p:cNvPr id="1604614" name="Freeform 6"/>
            <p:cNvSpPr>
              <a:spLocks/>
            </p:cNvSpPr>
            <p:nvPr/>
          </p:nvSpPr>
          <p:spPr bwMode="auto">
            <a:xfrm>
              <a:off x="2222" y="3468"/>
              <a:ext cx="222" cy="172"/>
            </a:xfrm>
            <a:custGeom>
              <a:avLst/>
              <a:gdLst/>
              <a:ahLst/>
              <a:cxnLst>
                <a:cxn ang="0">
                  <a:pos x="0" y="101"/>
                </a:cxn>
                <a:cxn ang="0">
                  <a:pos x="3" y="114"/>
                </a:cxn>
                <a:cxn ang="0">
                  <a:pos x="7" y="125"/>
                </a:cxn>
                <a:cxn ang="0">
                  <a:pos x="13" y="134"/>
                </a:cxn>
                <a:cxn ang="0">
                  <a:pos x="23" y="143"/>
                </a:cxn>
                <a:cxn ang="0">
                  <a:pos x="33" y="152"/>
                </a:cxn>
                <a:cxn ang="0">
                  <a:pos x="47" y="158"/>
                </a:cxn>
                <a:cxn ang="0">
                  <a:pos x="60" y="165"/>
                </a:cxn>
                <a:cxn ang="0">
                  <a:pos x="77" y="169"/>
                </a:cxn>
                <a:cxn ang="0">
                  <a:pos x="94" y="172"/>
                </a:cxn>
                <a:cxn ang="0">
                  <a:pos x="111" y="172"/>
                </a:cxn>
                <a:cxn ang="0">
                  <a:pos x="131" y="172"/>
                </a:cxn>
                <a:cxn ang="0">
                  <a:pos x="148" y="169"/>
                </a:cxn>
                <a:cxn ang="0">
                  <a:pos x="161" y="165"/>
                </a:cxn>
                <a:cxn ang="0">
                  <a:pos x="178" y="158"/>
                </a:cxn>
                <a:cxn ang="0">
                  <a:pos x="188" y="152"/>
                </a:cxn>
                <a:cxn ang="0">
                  <a:pos x="202" y="143"/>
                </a:cxn>
                <a:cxn ang="0">
                  <a:pos x="208" y="134"/>
                </a:cxn>
                <a:cxn ang="0">
                  <a:pos x="215" y="125"/>
                </a:cxn>
                <a:cxn ang="0">
                  <a:pos x="222" y="114"/>
                </a:cxn>
                <a:cxn ang="0">
                  <a:pos x="222" y="104"/>
                </a:cxn>
                <a:cxn ang="0">
                  <a:pos x="222" y="0"/>
                </a:cxn>
                <a:cxn ang="0">
                  <a:pos x="3" y="0"/>
                </a:cxn>
                <a:cxn ang="0">
                  <a:pos x="3" y="104"/>
                </a:cxn>
                <a:cxn ang="0">
                  <a:pos x="3" y="104"/>
                </a:cxn>
              </a:cxnLst>
              <a:rect l="0" t="0" r="r" b="b"/>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lnTo>
                    <a:pt x="3" y="104"/>
                  </a:lnTo>
                </a:path>
              </a:pathLst>
            </a:custGeom>
            <a:noFill/>
            <a:ln w="20638">
              <a:solidFill>
                <a:srgbClr val="000000"/>
              </a:solidFill>
              <a:prstDash val="solid"/>
              <a:round/>
              <a:headEnd/>
              <a:tailEnd/>
            </a:ln>
          </p:spPr>
          <p:txBody>
            <a:bodyPr/>
            <a:lstStyle/>
            <a:p>
              <a:endParaRPr lang="en-US"/>
            </a:p>
          </p:txBody>
        </p:sp>
        <p:sp>
          <p:nvSpPr>
            <p:cNvPr id="1604615" name="Line 7"/>
            <p:cNvSpPr>
              <a:spLocks noChangeShapeType="1"/>
            </p:cNvSpPr>
            <p:nvPr/>
          </p:nvSpPr>
          <p:spPr bwMode="auto">
            <a:xfrm>
              <a:off x="2252" y="2316"/>
              <a:ext cx="7" cy="1150"/>
            </a:xfrm>
            <a:prstGeom prst="line">
              <a:avLst/>
            </a:prstGeom>
            <a:noFill/>
            <a:ln w="20701">
              <a:solidFill>
                <a:srgbClr val="000000"/>
              </a:solidFill>
              <a:round/>
              <a:headEnd type="oval" w="sm" len="sm"/>
              <a:tailEnd/>
            </a:ln>
          </p:spPr>
          <p:txBody>
            <a:bodyPr/>
            <a:lstStyle/>
            <a:p>
              <a:endParaRPr lang="en-US"/>
            </a:p>
          </p:txBody>
        </p:sp>
        <p:sp>
          <p:nvSpPr>
            <p:cNvPr id="1604616" name="Freeform 8"/>
            <p:cNvSpPr>
              <a:spLocks/>
            </p:cNvSpPr>
            <p:nvPr/>
          </p:nvSpPr>
          <p:spPr bwMode="auto">
            <a:xfrm>
              <a:off x="2303" y="3330"/>
              <a:ext cx="252" cy="136"/>
            </a:xfrm>
            <a:custGeom>
              <a:avLst/>
              <a:gdLst/>
              <a:ahLst/>
              <a:cxnLst>
                <a:cxn ang="0">
                  <a:pos x="248" y="0"/>
                </a:cxn>
                <a:cxn ang="0">
                  <a:pos x="252" y="68"/>
                </a:cxn>
                <a:cxn ang="0">
                  <a:pos x="0" y="68"/>
                </a:cxn>
                <a:cxn ang="0">
                  <a:pos x="0" y="136"/>
                </a:cxn>
              </a:cxnLst>
              <a:rect l="0" t="0" r="r" b="b"/>
              <a:pathLst>
                <a:path w="252" h="136">
                  <a:moveTo>
                    <a:pt x="248" y="0"/>
                  </a:moveTo>
                  <a:lnTo>
                    <a:pt x="252" y="68"/>
                  </a:lnTo>
                  <a:lnTo>
                    <a:pt x="0" y="68"/>
                  </a:lnTo>
                  <a:lnTo>
                    <a:pt x="0" y="136"/>
                  </a:lnTo>
                </a:path>
              </a:pathLst>
            </a:custGeom>
            <a:noFill/>
            <a:ln w="20638">
              <a:solidFill>
                <a:srgbClr val="000000"/>
              </a:solidFill>
              <a:prstDash val="solid"/>
              <a:round/>
              <a:headEnd/>
              <a:tailEnd/>
            </a:ln>
          </p:spPr>
          <p:txBody>
            <a:bodyPr/>
            <a:lstStyle/>
            <a:p>
              <a:endParaRPr lang="en-US"/>
            </a:p>
          </p:txBody>
        </p:sp>
        <p:sp>
          <p:nvSpPr>
            <p:cNvPr id="1604617" name="Freeform 9"/>
            <p:cNvSpPr>
              <a:spLocks/>
            </p:cNvSpPr>
            <p:nvPr/>
          </p:nvSpPr>
          <p:spPr bwMode="auto">
            <a:xfrm>
              <a:off x="857" y="1410"/>
              <a:ext cx="1476" cy="2298"/>
            </a:xfrm>
            <a:custGeom>
              <a:avLst/>
              <a:gdLst/>
              <a:ahLst/>
              <a:cxnLst>
                <a:cxn ang="0">
                  <a:pos x="1476" y="2230"/>
                </a:cxn>
                <a:cxn ang="0">
                  <a:pos x="1476" y="2298"/>
                </a:cxn>
                <a:cxn ang="0">
                  <a:pos x="0" y="2298"/>
                </a:cxn>
                <a:cxn ang="0">
                  <a:pos x="0" y="0"/>
                </a:cxn>
              </a:cxnLst>
              <a:rect l="0" t="0" r="r" b="b"/>
              <a:pathLst>
                <a:path w="1476" h="2298">
                  <a:moveTo>
                    <a:pt x="1476" y="2230"/>
                  </a:moveTo>
                  <a:lnTo>
                    <a:pt x="1476" y="2298"/>
                  </a:lnTo>
                  <a:lnTo>
                    <a:pt x="0" y="2298"/>
                  </a:lnTo>
                  <a:lnTo>
                    <a:pt x="0" y="0"/>
                  </a:lnTo>
                </a:path>
              </a:pathLst>
            </a:custGeom>
            <a:noFill/>
            <a:ln w="20638">
              <a:solidFill>
                <a:srgbClr val="000000"/>
              </a:solidFill>
              <a:prstDash val="solid"/>
              <a:round/>
              <a:headEnd type="none" w="med" len="med"/>
              <a:tailEnd type="triangle" w="med" len="med"/>
            </a:ln>
          </p:spPr>
          <p:txBody>
            <a:bodyPr/>
            <a:lstStyle/>
            <a:p>
              <a:endParaRPr lang="en-US"/>
            </a:p>
          </p:txBody>
        </p:sp>
        <p:sp>
          <p:nvSpPr>
            <p:cNvPr id="1604618" name="Text Box 10"/>
            <p:cNvSpPr txBox="1">
              <a:spLocks noChangeArrowheads="1"/>
            </p:cNvSpPr>
            <p:nvPr/>
          </p:nvSpPr>
          <p:spPr bwMode="auto">
            <a:xfrm>
              <a:off x="720" y="1194"/>
              <a:ext cx="272" cy="212"/>
            </a:xfrm>
            <a:prstGeom prst="rect">
              <a:avLst/>
            </a:prstGeom>
            <a:noFill/>
            <a:ln w="12700">
              <a:noFill/>
              <a:miter lim="800000"/>
              <a:headEnd/>
              <a:tailEnd/>
            </a:ln>
            <a:effectLst/>
          </p:spPr>
          <p:txBody>
            <a:bodyPr wrap="none">
              <a:spAutoFit/>
            </a:bodyPr>
            <a:lstStyle/>
            <a:p>
              <a:r>
                <a:rPr lang="en-US" sz="1600" dirty="0"/>
                <a:t>Hit</a:t>
              </a:r>
            </a:p>
          </p:txBody>
        </p:sp>
      </p:grpSp>
      <p:sp>
        <p:nvSpPr>
          <p:cNvPr id="65" name="Rectangle 51"/>
          <p:cNvSpPr>
            <a:spLocks noChangeArrowheads="1"/>
          </p:cNvSpPr>
          <p:nvPr/>
        </p:nvSpPr>
        <p:spPr bwMode="auto">
          <a:xfrm>
            <a:off x="1377073" y="2221894"/>
            <a:ext cx="1979997" cy="2174484"/>
          </a:xfrm>
          <a:prstGeom prst="rect">
            <a:avLst/>
          </a:prstGeom>
          <a:noFill/>
          <a:ln w="12700">
            <a:noFill/>
            <a:miter lim="800000"/>
            <a:headEnd/>
            <a:tailEnd/>
          </a:ln>
          <a:effectLst/>
        </p:spPr>
        <p:txBody>
          <a:bodyPr lIns="90488" tIns="44450" rIns="90488" bIns="44450"/>
          <a:lstStyle/>
          <a:p>
            <a:pPr algn="ctr">
              <a:lnSpc>
                <a:spcPct val="90000"/>
              </a:lnSpc>
              <a:spcBef>
                <a:spcPct val="65000"/>
              </a:spcBef>
              <a:buClr>
                <a:schemeClr val="accent1"/>
              </a:buClr>
              <a:buSzPct val="75000"/>
            </a:pPr>
            <a:r>
              <a:rPr lang="en-US" sz="2400" i="1" dirty="0"/>
              <a:t>Valid bit ensures something useful in cache for</a:t>
            </a:r>
            <a:br>
              <a:rPr lang="en-US" sz="2400" i="1" dirty="0"/>
            </a:br>
            <a:r>
              <a:rPr lang="en-US" sz="2400" i="1" dirty="0"/>
              <a:t>this index</a:t>
            </a:r>
          </a:p>
        </p:txBody>
      </p:sp>
      <p:sp>
        <p:nvSpPr>
          <p:cNvPr id="66" name="Rectangle 51"/>
          <p:cNvSpPr>
            <a:spLocks noChangeArrowheads="1"/>
          </p:cNvSpPr>
          <p:nvPr/>
        </p:nvSpPr>
        <p:spPr bwMode="auto">
          <a:xfrm>
            <a:off x="1262170" y="4507762"/>
            <a:ext cx="2209800" cy="2045439"/>
          </a:xfrm>
          <a:prstGeom prst="rect">
            <a:avLst/>
          </a:prstGeom>
          <a:noFill/>
          <a:ln w="12700">
            <a:noFill/>
            <a:miter lim="800000"/>
            <a:headEnd/>
            <a:tailEnd/>
          </a:ln>
          <a:effectLst/>
        </p:spPr>
        <p:txBody>
          <a:bodyPr lIns="90488" tIns="44450" rIns="90488" bIns="44450"/>
          <a:lstStyle/>
          <a:p>
            <a:pPr algn="ctr">
              <a:lnSpc>
                <a:spcPct val="90000"/>
              </a:lnSpc>
              <a:spcBef>
                <a:spcPct val="65000"/>
              </a:spcBef>
              <a:buClr>
                <a:schemeClr val="accent1"/>
              </a:buClr>
              <a:buSzPct val="75000"/>
            </a:pPr>
            <a:r>
              <a:rPr lang="en-US" sz="2400" i="1" dirty="0" smtClean="0"/>
              <a:t>Compare </a:t>
            </a:r>
            <a:r>
              <a:rPr lang="en-US" sz="2400" i="1" dirty="0"/>
              <a:t/>
            </a:r>
            <a:br>
              <a:rPr lang="en-US" sz="2400" i="1" dirty="0"/>
            </a:br>
            <a:r>
              <a:rPr lang="en-US" sz="2400" i="1" dirty="0"/>
              <a:t>Tag with</a:t>
            </a:r>
            <a:br>
              <a:rPr lang="en-US" sz="2400" i="1" dirty="0"/>
            </a:br>
            <a:r>
              <a:rPr lang="en-US" sz="2400" i="1" dirty="0"/>
              <a:t>upper part </a:t>
            </a:r>
            <a:br>
              <a:rPr lang="en-US" sz="2400" i="1" dirty="0"/>
            </a:br>
            <a:r>
              <a:rPr lang="en-US" sz="2400" i="1" dirty="0"/>
              <a:t>of Address </a:t>
            </a:r>
            <a:br>
              <a:rPr lang="en-US" sz="2400" i="1" dirty="0"/>
            </a:br>
            <a:r>
              <a:rPr lang="en-US" sz="2400" i="1" dirty="0"/>
              <a:t>to see if a </a:t>
            </a:r>
            <a:br>
              <a:rPr lang="en-US" sz="2400" i="1" dirty="0"/>
            </a:br>
            <a:r>
              <a:rPr lang="en-US" sz="2400" i="1" dirty="0"/>
              <a:t>Hit</a:t>
            </a:r>
          </a:p>
        </p:txBody>
      </p:sp>
      <p:sp>
        <p:nvSpPr>
          <p:cNvPr id="67" name="Rectangle 51"/>
          <p:cNvSpPr>
            <a:spLocks noChangeArrowheads="1"/>
          </p:cNvSpPr>
          <p:nvPr/>
        </p:nvSpPr>
        <p:spPr bwMode="auto">
          <a:xfrm>
            <a:off x="9281970" y="2526692"/>
            <a:ext cx="1639885" cy="3042053"/>
          </a:xfrm>
          <a:prstGeom prst="rect">
            <a:avLst/>
          </a:prstGeom>
          <a:noFill/>
          <a:ln w="12700">
            <a:noFill/>
            <a:miter lim="800000"/>
            <a:headEnd/>
            <a:tailEnd/>
          </a:ln>
          <a:effectLst/>
        </p:spPr>
        <p:txBody>
          <a:bodyPr lIns="90488" tIns="44450" rIns="90488" bIns="44450"/>
          <a:lstStyle/>
          <a:p>
            <a:pPr algn="ctr">
              <a:lnSpc>
                <a:spcPct val="90000"/>
              </a:lnSpc>
              <a:spcBef>
                <a:spcPct val="65000"/>
              </a:spcBef>
              <a:buClr>
                <a:schemeClr val="accent1"/>
              </a:buClr>
              <a:buSzPct val="75000"/>
            </a:pPr>
            <a:r>
              <a:rPr lang="en-US" sz="2400" i="1" dirty="0"/>
              <a:t>Read</a:t>
            </a:r>
            <a:br>
              <a:rPr lang="en-US" sz="2400" i="1" dirty="0"/>
            </a:br>
            <a:r>
              <a:rPr lang="en-US" sz="2400" i="1" dirty="0"/>
              <a:t>data from cache instead of memory if a Hit</a:t>
            </a:r>
          </a:p>
        </p:txBody>
      </p:sp>
      <p:grpSp>
        <p:nvGrpSpPr>
          <p:cNvPr id="73" name="Group 72"/>
          <p:cNvGrpSpPr/>
          <p:nvPr/>
        </p:nvGrpSpPr>
        <p:grpSpPr>
          <a:xfrm>
            <a:off x="6026469" y="5384587"/>
            <a:ext cx="2027664" cy="461665"/>
            <a:chOff x="4502469" y="5384586"/>
            <a:chExt cx="2027664" cy="461665"/>
          </a:xfrm>
        </p:grpSpPr>
        <p:sp>
          <p:nvSpPr>
            <p:cNvPr id="68" name="TextBox 67"/>
            <p:cNvSpPr txBox="1"/>
            <p:nvPr/>
          </p:nvSpPr>
          <p:spPr>
            <a:xfrm>
              <a:off x="4848813" y="5384586"/>
              <a:ext cx="1681320" cy="461665"/>
            </a:xfrm>
            <a:prstGeom prst="rect">
              <a:avLst/>
            </a:prstGeom>
            <a:noFill/>
          </p:spPr>
          <p:txBody>
            <a:bodyPr wrap="none" rtlCol="0">
              <a:spAutoFit/>
            </a:bodyPr>
            <a:lstStyle/>
            <a:p>
              <a:r>
                <a:rPr lang="en-US" sz="2400" dirty="0"/>
                <a:t>Comparator</a:t>
              </a:r>
            </a:p>
          </p:txBody>
        </p:sp>
        <p:cxnSp>
          <p:nvCxnSpPr>
            <p:cNvPr id="70" name="Straight Arrow Connector 69"/>
            <p:cNvCxnSpPr>
              <a:stCxn id="68" idx="1"/>
            </p:cNvCxnSpPr>
            <p:nvPr/>
          </p:nvCxnSpPr>
          <p:spPr>
            <a:xfrm rot="10800000">
              <a:off x="4502469" y="5426571"/>
              <a:ext cx="346344" cy="188848"/>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sp>
        <p:nvSpPr>
          <p:cNvPr id="69" name="Date Placeholder 3"/>
          <p:cNvSpPr txBox="1">
            <a:spLocks/>
          </p:cNvSpPr>
          <p:nvPr/>
        </p:nvSpPr>
        <p:spPr>
          <a:xfrm>
            <a:off x="637592"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71"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16</a:t>
            </a:r>
            <a:endParaRPr lang="en-US" dirty="0"/>
          </a:p>
        </p:txBody>
      </p:sp>
      <p:sp>
        <p:nvSpPr>
          <p:cNvPr id="72" name="Slide Number Placeholder 5"/>
          <p:cNvSpPr>
            <a:spLocks noGrp="1"/>
          </p:cNvSpPr>
          <p:nvPr>
            <p:ph type="sldNum" sz="quarter" idx="4294967295"/>
          </p:nvPr>
        </p:nvSpPr>
        <p:spPr>
          <a:xfrm>
            <a:off x="9402145"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a:t>
            </a:fld>
            <a:endParaRPr lang="en-US"/>
          </a:p>
        </p:txBody>
      </p:sp>
    </p:spTree>
    <p:extLst>
      <p:ext uri="{BB962C8B-B14F-4D97-AF65-F5344CB8AC3E}">
        <p14:creationId xmlns:p14="http://schemas.microsoft.com/office/powerpoint/2010/main" val="209549814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a:t>
            </a:r>
            <a:endParaRPr lang="en-US" dirty="0"/>
          </a:p>
        </p:txBody>
      </p:sp>
      <p:sp>
        <p:nvSpPr>
          <p:cNvPr id="10"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latin typeface="+mn-lt"/>
              </a:rPr>
              <a:pPr/>
              <a:t>40</a:t>
            </a:fld>
            <a:endParaRPr lang="en-US" dirty="0">
              <a:latin typeface="+mn-lt"/>
            </a:endParaRPr>
          </a:p>
        </p:txBody>
      </p:sp>
      <p:sp>
        <p:nvSpPr>
          <p:cNvPr id="8" name="Date Placeholder 3"/>
          <p:cNvSpPr txBox="1">
            <a:spLocks/>
          </p:cNvSpPr>
          <p:nvPr/>
        </p:nvSpPr>
        <p:spPr>
          <a:xfrm>
            <a:off x="5334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dirty="0"/>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uk-UA" dirty="0" smtClean="0"/>
              <a:t>#</a:t>
            </a:r>
            <a:r>
              <a:rPr lang="en-US" dirty="0" smtClean="0"/>
              <a:t>16</a:t>
            </a:r>
            <a:endParaRPr lang="en-US" dirty="0"/>
          </a:p>
        </p:txBody>
      </p:sp>
      <p:pic>
        <p:nvPicPr>
          <p:cNvPr id="6" name="Picture 5"/>
          <p:cNvPicPr>
            <a:picLocks noChangeAspect="1"/>
          </p:cNvPicPr>
          <p:nvPr/>
        </p:nvPicPr>
        <p:blipFill>
          <a:blip r:embed="rId2"/>
          <a:stretch>
            <a:fillRect/>
          </a:stretch>
        </p:blipFill>
        <p:spPr>
          <a:xfrm>
            <a:off x="3556000" y="1276353"/>
            <a:ext cx="5080000" cy="5080000"/>
          </a:xfrm>
          <a:prstGeom prst="rect">
            <a:avLst/>
          </a:prstGeom>
        </p:spPr>
      </p:pic>
    </p:spTree>
    <p:extLst>
      <p:ext uri="{BB962C8B-B14F-4D97-AF65-F5344CB8AC3E}">
        <p14:creationId xmlns:p14="http://schemas.microsoft.com/office/powerpoint/2010/main" val="15684974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D9D9D9"/>
                </a:solidFill>
              </a:rPr>
              <a:t>Understanding </a:t>
            </a:r>
            <a:r>
              <a:rPr lang="en-US" dirty="0">
                <a:solidFill>
                  <a:srgbClr val="D9D9D9"/>
                </a:solidFill>
              </a:rPr>
              <a:t>Cache </a:t>
            </a:r>
            <a:r>
              <a:rPr lang="en-US" dirty="0" smtClean="0">
                <a:solidFill>
                  <a:srgbClr val="D9D9D9"/>
                </a:solidFill>
              </a:rPr>
              <a:t>Misses</a:t>
            </a:r>
            <a:endParaRPr lang="en-US" dirty="0">
              <a:solidFill>
                <a:srgbClr val="D9D9D9"/>
              </a:solidFill>
            </a:endParaRPr>
          </a:p>
          <a:p>
            <a:r>
              <a:rPr lang="en-US" dirty="0">
                <a:solidFill>
                  <a:srgbClr val="D9D9D9"/>
                </a:solidFill>
              </a:rPr>
              <a:t>Increasing Cache Performance</a:t>
            </a:r>
          </a:p>
          <a:p>
            <a:r>
              <a:rPr lang="en-US" dirty="0"/>
              <a:t>Performance of </a:t>
            </a:r>
            <a:r>
              <a:rPr lang="en-US" dirty="0" smtClean="0"/>
              <a:t>Multi</a:t>
            </a:r>
            <a:r>
              <a:rPr lang="en-US" dirty="0"/>
              <a:t>-level Caches (L1,L2, </a:t>
            </a:r>
            <a:r>
              <a:rPr lang="is-IS" dirty="0"/>
              <a:t>…)</a:t>
            </a:r>
            <a:endParaRPr lang="en-US" dirty="0"/>
          </a:p>
          <a:p>
            <a:r>
              <a:rPr lang="en-US" dirty="0">
                <a:solidFill>
                  <a:srgbClr val="D9D9D9"/>
                </a:solidFill>
              </a:rPr>
              <a:t>Real world example caches</a:t>
            </a:r>
          </a:p>
          <a:p>
            <a:r>
              <a:rPr lang="en-US" dirty="0" smtClean="0">
                <a:solidFill>
                  <a:srgbClr val="D9D9D9"/>
                </a:solidFill>
              </a:rPr>
              <a:t>And in Conclusion </a:t>
            </a:r>
            <a:r>
              <a:rPr lang="is-IS" dirty="0" smtClean="0">
                <a:solidFill>
                  <a:srgbClr val="D9D9D9"/>
                </a:solidFill>
              </a:rPr>
              <a:t>…</a:t>
            </a:r>
            <a:endParaRPr lang="en-US" dirty="0" smtClean="0">
              <a:solidFill>
                <a:srgbClr val="D9D9D9"/>
              </a:solidFill>
            </a:endParaRPr>
          </a:p>
          <a:p>
            <a:endParaRPr lang="en-US" dirty="0"/>
          </a:p>
        </p:txBody>
      </p:sp>
      <p:sp>
        <p:nvSpPr>
          <p:cNvPr id="8" name="Date Placeholder 3"/>
          <p:cNvSpPr txBox="1">
            <a:spLocks/>
          </p:cNvSpPr>
          <p:nvPr/>
        </p:nvSpPr>
        <p:spPr>
          <a:xfrm>
            <a:off x="652456"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10" name="Slide Number Placeholder 5"/>
          <p:cNvSpPr>
            <a:spLocks noGrp="1"/>
          </p:cNvSpPr>
          <p:nvPr>
            <p:ph type="sldNum" sz="quarter" idx="4294967295"/>
          </p:nvPr>
        </p:nvSpPr>
        <p:spPr>
          <a:xfrm>
            <a:off x="9520244"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41</a:t>
            </a:fld>
            <a:endParaRPr lang="en-US"/>
          </a:p>
        </p:txBody>
      </p:sp>
    </p:spTree>
    <p:extLst>
      <p:ext uri="{BB962C8B-B14F-4D97-AF65-F5344CB8AC3E}">
        <p14:creationId xmlns:p14="http://schemas.microsoft.com/office/powerpoint/2010/main" val="31399507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2626" name="Rectangle 2"/>
          <p:cNvSpPr>
            <a:spLocks noGrp="1" noChangeArrowheads="1"/>
          </p:cNvSpPr>
          <p:nvPr>
            <p:ph type="title"/>
          </p:nvPr>
        </p:nvSpPr>
        <p:spPr/>
        <p:txBody>
          <a:bodyPr/>
          <a:lstStyle/>
          <a:p>
            <a:r>
              <a:rPr lang="en-US" dirty="0" smtClean="0"/>
              <a:t>Memory Hierarchy</a:t>
            </a:r>
            <a:endParaRPr lang="en-US" dirty="0"/>
          </a:p>
        </p:txBody>
      </p:sp>
      <p:grpSp>
        <p:nvGrpSpPr>
          <p:cNvPr id="2" name="Group 3"/>
          <p:cNvGrpSpPr>
            <a:grpSpLocks/>
          </p:cNvGrpSpPr>
          <p:nvPr/>
        </p:nvGrpSpPr>
        <p:grpSpPr bwMode="auto">
          <a:xfrm>
            <a:off x="2152650" y="1144588"/>
            <a:ext cx="7924800" cy="954088"/>
            <a:chOff x="396" y="407"/>
            <a:chExt cx="4992" cy="601"/>
          </a:xfrm>
        </p:grpSpPr>
        <p:sp>
          <p:nvSpPr>
            <p:cNvPr id="2842628" name="Rectangle 4"/>
            <p:cNvSpPr>
              <a:spLocks noChangeArrowheads="1"/>
            </p:cNvSpPr>
            <p:nvPr/>
          </p:nvSpPr>
          <p:spPr bwMode="auto">
            <a:xfrm>
              <a:off x="396" y="407"/>
              <a:ext cx="4992" cy="265"/>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3200" dirty="0">
                  <a:latin typeface="+mj-lt"/>
                </a:rPr>
                <a:t>Processor</a:t>
              </a:r>
            </a:p>
          </p:txBody>
        </p:sp>
        <p:sp>
          <p:nvSpPr>
            <p:cNvPr id="2842629" name="Line 5"/>
            <p:cNvSpPr>
              <a:spLocks noChangeShapeType="1"/>
            </p:cNvSpPr>
            <p:nvPr/>
          </p:nvSpPr>
          <p:spPr bwMode="auto">
            <a:xfrm flipV="1">
              <a:off x="2844" y="720"/>
              <a:ext cx="0" cy="288"/>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3" name="Group 6"/>
          <p:cNvGrpSpPr>
            <a:grpSpLocks/>
          </p:cNvGrpSpPr>
          <p:nvPr/>
        </p:nvGrpSpPr>
        <p:grpSpPr bwMode="auto">
          <a:xfrm>
            <a:off x="2228850" y="5527676"/>
            <a:ext cx="7620000" cy="409575"/>
            <a:chOff x="444" y="3168"/>
            <a:chExt cx="4800" cy="258"/>
          </a:xfrm>
        </p:grpSpPr>
        <p:sp>
          <p:nvSpPr>
            <p:cNvPr id="2842631" name="Rectangle 7"/>
            <p:cNvSpPr>
              <a:spLocks noChangeArrowheads="1"/>
            </p:cNvSpPr>
            <p:nvPr/>
          </p:nvSpPr>
          <p:spPr bwMode="auto">
            <a:xfrm>
              <a:off x="828" y="3190"/>
              <a:ext cx="4032" cy="236"/>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latin typeface="+mj-lt"/>
                </a:rPr>
                <a:t>Size of memory at each level</a:t>
              </a:r>
            </a:p>
          </p:txBody>
        </p:sp>
        <p:sp>
          <p:nvSpPr>
            <p:cNvPr id="2842632" name="Line 8"/>
            <p:cNvSpPr>
              <a:spLocks noChangeShapeType="1"/>
            </p:cNvSpPr>
            <p:nvPr/>
          </p:nvSpPr>
          <p:spPr bwMode="auto">
            <a:xfrm flipV="1">
              <a:off x="444" y="3168"/>
              <a:ext cx="48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4" name="Group 9"/>
          <p:cNvGrpSpPr>
            <a:grpSpLocks/>
          </p:cNvGrpSpPr>
          <p:nvPr/>
        </p:nvGrpSpPr>
        <p:grpSpPr bwMode="auto">
          <a:xfrm>
            <a:off x="7715250" y="1641475"/>
            <a:ext cx="2514600" cy="3657600"/>
            <a:chOff x="3900" y="720"/>
            <a:chExt cx="1584" cy="2304"/>
          </a:xfrm>
        </p:grpSpPr>
        <p:sp>
          <p:nvSpPr>
            <p:cNvPr id="2842634" name="Rectangle 10"/>
            <p:cNvSpPr>
              <a:spLocks noChangeArrowheads="1"/>
            </p:cNvSpPr>
            <p:nvPr/>
          </p:nvSpPr>
          <p:spPr bwMode="auto">
            <a:xfrm>
              <a:off x="3900" y="816"/>
              <a:ext cx="1536" cy="1061"/>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dirty="0">
                  <a:latin typeface="+mj-lt"/>
                </a:rPr>
                <a:t>Increasing distance from processor,</a:t>
              </a:r>
              <a:br>
                <a:rPr lang="en-US" sz="2800" dirty="0">
                  <a:latin typeface="+mj-lt"/>
                </a:rPr>
              </a:br>
              <a:r>
                <a:rPr lang="en-US" sz="2800" dirty="0">
                  <a:latin typeface="+mj-lt"/>
                </a:rPr>
                <a:t>decreasing  speed</a:t>
              </a:r>
            </a:p>
          </p:txBody>
        </p:sp>
        <p:sp>
          <p:nvSpPr>
            <p:cNvPr id="2842635" name="Line 11"/>
            <p:cNvSpPr>
              <a:spLocks noChangeShapeType="1"/>
            </p:cNvSpPr>
            <p:nvPr/>
          </p:nvSpPr>
          <p:spPr bwMode="auto">
            <a:xfrm>
              <a:off x="5484" y="720"/>
              <a:ext cx="0" cy="230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5" name="Group 12"/>
          <p:cNvGrpSpPr>
            <a:grpSpLocks/>
          </p:cNvGrpSpPr>
          <p:nvPr/>
        </p:nvGrpSpPr>
        <p:grpSpPr bwMode="auto">
          <a:xfrm>
            <a:off x="2305050" y="2098675"/>
            <a:ext cx="7467600" cy="3276600"/>
            <a:chOff x="492" y="1008"/>
            <a:chExt cx="4704" cy="2064"/>
          </a:xfrm>
        </p:grpSpPr>
        <p:sp>
          <p:nvSpPr>
            <p:cNvPr id="2842637" name="AutoShape 13"/>
            <p:cNvSpPr>
              <a:spLocks noChangeArrowheads="1"/>
            </p:cNvSpPr>
            <p:nvPr/>
          </p:nvSpPr>
          <p:spPr bwMode="auto">
            <a:xfrm>
              <a:off x="492" y="1008"/>
              <a:ext cx="4704" cy="2064"/>
            </a:xfrm>
            <a:prstGeom prst="triangle">
              <a:avLst>
                <a:gd name="adj" fmla="val 50000"/>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Bold   07390"/>
              </a:endParaRPr>
            </a:p>
          </p:txBody>
        </p:sp>
        <p:grpSp>
          <p:nvGrpSpPr>
            <p:cNvPr id="6" name="Group 14"/>
            <p:cNvGrpSpPr>
              <a:grpSpLocks/>
            </p:cNvGrpSpPr>
            <p:nvPr/>
          </p:nvGrpSpPr>
          <p:grpSpPr bwMode="auto">
            <a:xfrm>
              <a:off x="2220" y="1270"/>
              <a:ext cx="1296" cy="314"/>
              <a:chOff x="2220" y="1270"/>
              <a:chExt cx="1296" cy="314"/>
            </a:xfrm>
          </p:grpSpPr>
          <p:sp>
            <p:nvSpPr>
              <p:cNvPr id="2842639" name="Rectangle 15"/>
              <p:cNvSpPr>
                <a:spLocks noChangeArrowheads="1"/>
              </p:cNvSpPr>
              <p:nvPr/>
            </p:nvSpPr>
            <p:spPr bwMode="auto">
              <a:xfrm>
                <a:off x="2364" y="1270"/>
                <a:ext cx="960" cy="20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latin typeface="+mj-lt"/>
                  </a:rPr>
                  <a:t>Level 1</a:t>
                </a:r>
              </a:p>
            </p:txBody>
          </p:sp>
          <p:sp>
            <p:nvSpPr>
              <p:cNvPr id="2842640" name="Line 16"/>
              <p:cNvSpPr>
                <a:spLocks noChangeShapeType="1"/>
              </p:cNvSpPr>
              <p:nvPr/>
            </p:nvSpPr>
            <p:spPr bwMode="auto">
              <a:xfrm>
                <a:off x="2220" y="1584"/>
                <a:ext cx="1296"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7" name="Group 17"/>
            <p:cNvGrpSpPr>
              <a:grpSpLocks/>
            </p:cNvGrpSpPr>
            <p:nvPr/>
          </p:nvGrpSpPr>
          <p:grpSpPr bwMode="auto">
            <a:xfrm>
              <a:off x="1788" y="1680"/>
              <a:ext cx="2160" cy="288"/>
              <a:chOff x="1788" y="1680"/>
              <a:chExt cx="2160" cy="288"/>
            </a:xfrm>
          </p:grpSpPr>
          <p:sp>
            <p:nvSpPr>
              <p:cNvPr id="2842642" name="Rectangle 18"/>
              <p:cNvSpPr>
                <a:spLocks noChangeArrowheads="1"/>
              </p:cNvSpPr>
              <p:nvPr/>
            </p:nvSpPr>
            <p:spPr bwMode="auto">
              <a:xfrm>
                <a:off x="2364" y="1680"/>
                <a:ext cx="960" cy="20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dirty="0">
                    <a:latin typeface="+mj-lt"/>
                  </a:rPr>
                  <a:t>Level 2</a:t>
                </a:r>
              </a:p>
            </p:txBody>
          </p:sp>
          <p:sp>
            <p:nvSpPr>
              <p:cNvPr id="2842643" name="Line 19"/>
              <p:cNvSpPr>
                <a:spLocks noChangeShapeType="1"/>
              </p:cNvSpPr>
              <p:nvPr/>
            </p:nvSpPr>
            <p:spPr bwMode="auto">
              <a:xfrm>
                <a:off x="1788" y="1968"/>
                <a:ext cx="2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sp>
          <p:nvSpPr>
            <p:cNvPr id="2842644" name="Rectangle 20"/>
            <p:cNvSpPr>
              <a:spLocks noChangeArrowheads="1"/>
            </p:cNvSpPr>
            <p:nvPr/>
          </p:nvSpPr>
          <p:spPr bwMode="auto">
            <a:xfrm>
              <a:off x="2364" y="2736"/>
              <a:ext cx="960" cy="20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latin typeface="+mj-lt"/>
                </a:rPr>
                <a:t>Level n</a:t>
              </a:r>
            </a:p>
          </p:txBody>
        </p:sp>
        <p:grpSp>
          <p:nvGrpSpPr>
            <p:cNvPr id="8" name="Group 21"/>
            <p:cNvGrpSpPr>
              <a:grpSpLocks/>
            </p:cNvGrpSpPr>
            <p:nvPr/>
          </p:nvGrpSpPr>
          <p:grpSpPr bwMode="auto">
            <a:xfrm>
              <a:off x="1308" y="2064"/>
              <a:ext cx="3024" cy="288"/>
              <a:chOff x="1308" y="2064"/>
              <a:chExt cx="3024" cy="288"/>
            </a:xfrm>
          </p:grpSpPr>
          <p:sp>
            <p:nvSpPr>
              <p:cNvPr id="2842646" name="Rectangle 22"/>
              <p:cNvSpPr>
                <a:spLocks noChangeArrowheads="1"/>
              </p:cNvSpPr>
              <p:nvPr/>
            </p:nvSpPr>
            <p:spPr bwMode="auto">
              <a:xfrm>
                <a:off x="2364" y="2064"/>
                <a:ext cx="960" cy="20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latin typeface="+mj-lt"/>
                  </a:rPr>
                  <a:t>Level 3</a:t>
                </a:r>
              </a:p>
            </p:txBody>
          </p:sp>
          <p:sp>
            <p:nvSpPr>
              <p:cNvPr id="2842647" name="Line 23"/>
              <p:cNvSpPr>
                <a:spLocks noChangeShapeType="1"/>
              </p:cNvSpPr>
              <p:nvPr/>
            </p:nvSpPr>
            <p:spPr bwMode="auto">
              <a:xfrm>
                <a:off x="1308" y="2352"/>
                <a:ext cx="3024"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9" name="Group 24"/>
            <p:cNvGrpSpPr>
              <a:grpSpLocks/>
            </p:cNvGrpSpPr>
            <p:nvPr/>
          </p:nvGrpSpPr>
          <p:grpSpPr bwMode="auto">
            <a:xfrm>
              <a:off x="972" y="2400"/>
              <a:ext cx="3792" cy="288"/>
              <a:chOff x="972" y="2400"/>
              <a:chExt cx="3792" cy="288"/>
            </a:xfrm>
          </p:grpSpPr>
          <p:sp>
            <p:nvSpPr>
              <p:cNvPr id="2842649" name="Line 25"/>
              <p:cNvSpPr>
                <a:spLocks noChangeShapeType="1"/>
              </p:cNvSpPr>
              <p:nvPr/>
            </p:nvSpPr>
            <p:spPr bwMode="auto">
              <a:xfrm>
                <a:off x="972" y="2688"/>
                <a:ext cx="379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sp>
            <p:nvSpPr>
              <p:cNvPr id="2842650" name="Rectangle 26"/>
              <p:cNvSpPr>
                <a:spLocks noChangeArrowheads="1"/>
              </p:cNvSpPr>
              <p:nvPr/>
            </p:nvSpPr>
            <p:spPr bwMode="auto">
              <a:xfrm>
                <a:off x="2364" y="2400"/>
                <a:ext cx="960" cy="20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400">
                    <a:latin typeface="+mj-lt"/>
                  </a:rPr>
                  <a:t>. . .</a:t>
                </a:r>
              </a:p>
            </p:txBody>
          </p:sp>
        </p:grpSp>
      </p:grpSp>
      <p:sp>
        <p:nvSpPr>
          <p:cNvPr id="2842651" name="Text Box 27"/>
          <p:cNvSpPr txBox="1">
            <a:spLocks noChangeArrowheads="1"/>
          </p:cNvSpPr>
          <p:nvPr/>
        </p:nvSpPr>
        <p:spPr bwMode="auto">
          <a:xfrm>
            <a:off x="1905001" y="1870076"/>
            <a:ext cx="1048685" cy="584775"/>
          </a:xfrm>
          <a:prstGeom prst="rect">
            <a:avLst/>
          </a:prstGeom>
          <a:noFill/>
          <a:ln w="12700">
            <a:noFill/>
            <a:miter lim="800000"/>
            <a:headEnd/>
            <a:tailEnd/>
          </a:ln>
          <a:effectLst/>
        </p:spPr>
        <p:txBody>
          <a:bodyPr wrap="none">
            <a:prstTxWarp prst="textNoShape">
              <a:avLst/>
            </a:prstTxWarp>
            <a:spAutoFit/>
          </a:bodyPr>
          <a:lstStyle/>
          <a:p>
            <a:r>
              <a:rPr lang="en-US" sz="3200" i="1" dirty="0">
                <a:latin typeface="+mj-lt"/>
              </a:rPr>
              <a:t>Inner</a:t>
            </a:r>
          </a:p>
        </p:txBody>
      </p:sp>
      <p:sp>
        <p:nvSpPr>
          <p:cNvPr id="2842652" name="Text Box 28"/>
          <p:cNvSpPr txBox="1">
            <a:spLocks noChangeArrowheads="1"/>
          </p:cNvSpPr>
          <p:nvPr/>
        </p:nvSpPr>
        <p:spPr bwMode="auto">
          <a:xfrm>
            <a:off x="1905001" y="4114800"/>
            <a:ext cx="1021433" cy="523220"/>
          </a:xfrm>
          <a:prstGeom prst="rect">
            <a:avLst/>
          </a:prstGeom>
          <a:noFill/>
          <a:ln w="12700">
            <a:noFill/>
            <a:miter lim="800000"/>
            <a:headEnd/>
            <a:tailEnd/>
          </a:ln>
          <a:effectLst/>
        </p:spPr>
        <p:txBody>
          <a:bodyPr wrap="none">
            <a:prstTxWarp prst="textNoShape">
              <a:avLst/>
            </a:prstTxWarp>
            <a:spAutoFit/>
          </a:bodyPr>
          <a:lstStyle/>
          <a:p>
            <a:r>
              <a:rPr lang="en-US" sz="2800" i="1" dirty="0">
                <a:latin typeface="18 VAG Rounded Bold   07390"/>
              </a:rPr>
              <a:t>Outer</a:t>
            </a:r>
          </a:p>
        </p:txBody>
      </p:sp>
      <p:grpSp>
        <p:nvGrpSpPr>
          <p:cNvPr id="10" name="Group 29"/>
          <p:cNvGrpSpPr>
            <a:grpSpLocks/>
          </p:cNvGrpSpPr>
          <p:nvPr/>
        </p:nvGrpSpPr>
        <p:grpSpPr bwMode="auto">
          <a:xfrm>
            <a:off x="1762125" y="1804988"/>
            <a:ext cx="2135188" cy="3625850"/>
            <a:chOff x="150" y="823"/>
            <a:chExt cx="1345" cy="2284"/>
          </a:xfrm>
        </p:grpSpPr>
        <p:sp>
          <p:nvSpPr>
            <p:cNvPr id="2842654" name="Text Box 30"/>
            <p:cNvSpPr txBox="1">
              <a:spLocks noChangeArrowheads="1"/>
            </p:cNvSpPr>
            <p:nvPr/>
          </p:nvSpPr>
          <p:spPr bwMode="auto">
            <a:xfrm>
              <a:off x="150" y="1237"/>
              <a:ext cx="1345" cy="989"/>
            </a:xfrm>
            <a:prstGeom prst="rect">
              <a:avLst/>
            </a:prstGeom>
            <a:noFill/>
            <a:ln w="12700">
              <a:noFill/>
              <a:miter lim="800000"/>
              <a:headEnd/>
              <a:tailEnd/>
            </a:ln>
            <a:effectLst/>
          </p:spPr>
          <p:txBody>
            <a:bodyPr>
              <a:prstTxWarp prst="textNoShape">
                <a:avLst/>
              </a:prstTxWarp>
              <a:spAutoFit/>
            </a:bodyPr>
            <a:lstStyle/>
            <a:p>
              <a:pPr algn="ctr"/>
              <a:r>
                <a:rPr lang="en-US" sz="3200" dirty="0">
                  <a:latin typeface="+mj-lt"/>
                </a:rPr>
                <a:t>Levels in memory hierarchy</a:t>
              </a:r>
            </a:p>
          </p:txBody>
        </p:sp>
        <p:sp>
          <p:nvSpPr>
            <p:cNvPr id="2842655" name="Line 31"/>
            <p:cNvSpPr>
              <a:spLocks noChangeShapeType="1"/>
            </p:cNvSpPr>
            <p:nvPr/>
          </p:nvSpPr>
          <p:spPr bwMode="auto">
            <a:xfrm>
              <a:off x="155" y="823"/>
              <a:ext cx="0" cy="228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sp>
        <p:nvSpPr>
          <p:cNvPr id="2842656" name="Text Box 32"/>
          <p:cNvSpPr txBox="1">
            <a:spLocks noChangeArrowheads="1"/>
          </p:cNvSpPr>
          <p:nvPr/>
        </p:nvSpPr>
        <p:spPr bwMode="auto">
          <a:xfrm>
            <a:off x="2667000" y="5829301"/>
            <a:ext cx="7086600" cy="695575"/>
          </a:xfrm>
          <a:prstGeom prst="rect">
            <a:avLst/>
          </a:prstGeom>
          <a:noFill/>
          <a:ln w="12700">
            <a:noFill/>
            <a:miter lim="800000"/>
            <a:headEnd/>
            <a:tailEnd/>
          </a:ln>
          <a:effectLst/>
        </p:spPr>
        <p:txBody>
          <a:bodyPr>
            <a:prstTxWarp prst="textNoShape">
              <a:avLst/>
            </a:prstTxWarp>
            <a:spAutoFit/>
          </a:bodyPr>
          <a:lstStyle/>
          <a:p>
            <a:pPr algn="ctr">
              <a:lnSpc>
                <a:spcPct val="80000"/>
              </a:lnSpc>
            </a:pPr>
            <a:r>
              <a:rPr lang="en-US" sz="2400" i="1" dirty="0">
                <a:latin typeface="+mj-lt"/>
              </a:rPr>
              <a:t>As we move to outer levels the latency goes up</a:t>
            </a:r>
            <a:br>
              <a:rPr lang="en-US" sz="2400" i="1" dirty="0">
                <a:latin typeface="+mj-lt"/>
              </a:rPr>
            </a:br>
            <a:r>
              <a:rPr lang="en-US" sz="2400" i="1" dirty="0">
                <a:latin typeface="+mj-lt"/>
              </a:rPr>
              <a:t> and price per bit goes down.</a:t>
            </a:r>
          </a:p>
        </p:txBody>
      </p:sp>
      <p:sp>
        <p:nvSpPr>
          <p:cNvPr id="35" name="Date Placeholder 3"/>
          <p:cNvSpPr txBox="1">
            <a:spLocks/>
          </p:cNvSpPr>
          <p:nvPr/>
        </p:nvSpPr>
        <p:spPr>
          <a:xfrm>
            <a:off x="623883"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dirty="0"/>
          </a:p>
        </p:txBody>
      </p:sp>
      <p:sp>
        <p:nvSpPr>
          <p:cNvPr id="3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37" name="Slide Number Placeholder 5"/>
          <p:cNvSpPr>
            <a:spLocks noGrp="1"/>
          </p:cNvSpPr>
          <p:nvPr>
            <p:ph type="sldNum" sz="quarter" idx="4294967295"/>
          </p:nvPr>
        </p:nvSpPr>
        <p:spPr>
          <a:xfrm>
            <a:off x="9420232"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42</a:t>
            </a:fld>
            <a:endParaRPr lang="en-US"/>
          </a:p>
        </p:txBody>
      </p:sp>
    </p:spTree>
    <p:extLst>
      <p:ext uri="{BB962C8B-B14F-4D97-AF65-F5344CB8AC3E}">
        <p14:creationId xmlns:p14="http://schemas.microsoft.com/office/powerpoint/2010/main" val="3798784837"/>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vs. Global Miss Rates</a:t>
            </a:r>
            <a:endParaRPr lang="en-US" dirty="0"/>
          </a:p>
        </p:txBody>
      </p:sp>
      <p:sp>
        <p:nvSpPr>
          <p:cNvPr id="3" name="Content Placeholder 2"/>
          <p:cNvSpPr>
            <a:spLocks noGrp="1"/>
          </p:cNvSpPr>
          <p:nvPr>
            <p:ph idx="1"/>
          </p:nvPr>
        </p:nvSpPr>
        <p:spPr>
          <a:xfrm>
            <a:off x="609600" y="1600201"/>
            <a:ext cx="10972800" cy="4813021"/>
          </a:xfrm>
        </p:spPr>
        <p:txBody>
          <a:bodyPr>
            <a:normAutofit/>
          </a:bodyPr>
          <a:lstStyle/>
          <a:p>
            <a:pPr>
              <a:buClr>
                <a:schemeClr val="tx1"/>
              </a:buClr>
            </a:pPr>
            <a:r>
              <a:rPr lang="en-US" i="1" dirty="0" smtClean="0">
                <a:solidFill>
                  <a:srgbClr val="0000FF"/>
                </a:solidFill>
              </a:rPr>
              <a:t>Local miss rate:</a:t>
            </a:r>
            <a:r>
              <a:rPr lang="en-US" dirty="0" smtClean="0"/>
              <a:t> fraction of references to a given level of a cache that miss</a:t>
            </a:r>
          </a:p>
          <a:p>
            <a:pPr lvl="1">
              <a:buClr>
                <a:schemeClr val="tx1"/>
              </a:buClr>
            </a:pPr>
            <a:r>
              <a:rPr lang="en-US" dirty="0" smtClean="0"/>
              <a:t>Local Miss rate L2$ = L2$ Misses / L1$ Misses</a:t>
            </a:r>
            <a:br>
              <a:rPr lang="en-US" dirty="0" smtClean="0"/>
            </a:br>
            <a:r>
              <a:rPr lang="en-US" dirty="0" smtClean="0"/>
              <a:t>                                   = L2$ Misses / total_L2_accesses</a:t>
            </a:r>
            <a:br>
              <a:rPr lang="en-US" dirty="0" smtClean="0"/>
            </a:br>
            <a:endParaRPr lang="en-US" dirty="0" smtClean="0"/>
          </a:p>
          <a:p>
            <a:pPr>
              <a:buClr>
                <a:schemeClr val="tx1"/>
              </a:buClr>
            </a:pPr>
            <a:r>
              <a:rPr lang="en-US" i="1" dirty="0" smtClean="0">
                <a:solidFill>
                  <a:srgbClr val="0000FF"/>
                </a:solidFill>
              </a:rPr>
              <a:t>Global miss rate:</a:t>
            </a:r>
            <a:r>
              <a:rPr lang="en-US" dirty="0" smtClean="0"/>
              <a:t> the fraction of references that miss in all levels of a multilevel cache and go all the way to memory</a:t>
            </a:r>
          </a:p>
          <a:p>
            <a:pPr lvl="1">
              <a:buClr>
                <a:schemeClr val="tx1"/>
              </a:buClr>
            </a:pPr>
            <a:r>
              <a:rPr lang="en-US" dirty="0" smtClean="0"/>
              <a:t>L2$ local miss rate &gt;&gt; than the global miss rate</a:t>
            </a:r>
          </a:p>
          <a:p>
            <a:pPr marL="342900" lvl="1" indent="-342900">
              <a:buFont typeface="Arial"/>
              <a:buChar char="•"/>
            </a:pPr>
            <a:endParaRPr lang="en-US" dirty="0" smtClean="0"/>
          </a:p>
          <a:p>
            <a:endParaRPr lang="en-US" dirty="0" smtClean="0"/>
          </a:p>
          <a:p>
            <a:endParaRPr lang="en-US" dirty="0" smtClean="0"/>
          </a:p>
          <a:p>
            <a:endParaRPr lang="en-US" dirty="0"/>
          </a:p>
        </p:txBody>
      </p:sp>
      <p:sp>
        <p:nvSpPr>
          <p:cNvPr id="5" name="Date Placeholder 3"/>
          <p:cNvSpPr txBox="1">
            <a:spLocks/>
          </p:cNvSpPr>
          <p:nvPr/>
        </p:nvSpPr>
        <p:spPr>
          <a:xfrm>
            <a:off x="623878"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8" name="Slide Number Placeholder 5"/>
          <p:cNvSpPr>
            <a:spLocks noGrp="1"/>
          </p:cNvSpPr>
          <p:nvPr>
            <p:ph type="sldNum" sz="quarter" idx="4294967295"/>
          </p:nvPr>
        </p:nvSpPr>
        <p:spPr>
          <a:xfrm>
            <a:off x="9291647"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43</a:t>
            </a:fld>
            <a:endParaRPr lang="en-US"/>
          </a:p>
        </p:txBody>
      </p:sp>
    </p:spTree>
    <p:extLst>
      <p:ext uri="{BB962C8B-B14F-4D97-AF65-F5344CB8AC3E}">
        <p14:creationId xmlns:p14="http://schemas.microsoft.com/office/powerpoint/2010/main" val="803800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95327"/>
          </a:xfrm>
        </p:spPr>
        <p:txBody>
          <a:bodyPr/>
          <a:lstStyle/>
          <a:p>
            <a:r>
              <a:rPr lang="en-US" dirty="0" smtClean="0"/>
              <a:t>Local vs. Global Miss Rates</a:t>
            </a:r>
            <a:endParaRPr lang="en-US" dirty="0"/>
          </a:p>
        </p:txBody>
      </p:sp>
      <p:sp>
        <p:nvSpPr>
          <p:cNvPr id="3" name="Content Placeholder 2"/>
          <p:cNvSpPr>
            <a:spLocks noGrp="1"/>
          </p:cNvSpPr>
          <p:nvPr>
            <p:ph idx="1"/>
          </p:nvPr>
        </p:nvSpPr>
        <p:spPr>
          <a:xfrm>
            <a:off x="557213" y="1208750"/>
            <a:ext cx="11144250" cy="5534061"/>
          </a:xfrm>
        </p:spPr>
        <p:txBody>
          <a:bodyPr>
            <a:normAutofit fontScale="92500" lnSpcReduction="20000"/>
          </a:bodyPr>
          <a:lstStyle/>
          <a:p>
            <a:pPr>
              <a:buClr>
                <a:schemeClr val="tx1"/>
              </a:buClr>
            </a:pPr>
            <a:r>
              <a:rPr lang="en-US" i="1" dirty="0" smtClean="0">
                <a:solidFill>
                  <a:srgbClr val="0000FF"/>
                </a:solidFill>
              </a:rPr>
              <a:t>Local miss rate </a:t>
            </a:r>
            <a:r>
              <a:rPr lang="en-US" dirty="0" smtClean="0"/>
              <a:t>– the fraction of references to one level of a cache that miss</a:t>
            </a:r>
          </a:p>
          <a:p>
            <a:pPr lvl="1">
              <a:buClr>
                <a:schemeClr val="tx1"/>
              </a:buClr>
            </a:pPr>
            <a:r>
              <a:rPr lang="en-US" dirty="0" smtClean="0"/>
              <a:t>Local Miss rate L2$ = $L2 Misses / L1$ Misses</a:t>
            </a:r>
          </a:p>
          <a:p>
            <a:pPr>
              <a:buClr>
                <a:schemeClr val="tx1"/>
              </a:buClr>
            </a:pPr>
            <a:r>
              <a:rPr lang="en-US" i="1" dirty="0" smtClean="0">
                <a:solidFill>
                  <a:srgbClr val="0000FF"/>
                </a:solidFill>
              </a:rPr>
              <a:t>Global miss rate </a:t>
            </a:r>
            <a:r>
              <a:rPr lang="en-US" dirty="0" smtClean="0"/>
              <a:t>– the fraction of references that miss in all levels of a multilevel cache</a:t>
            </a:r>
          </a:p>
          <a:p>
            <a:pPr lvl="1">
              <a:buClr>
                <a:schemeClr val="tx1"/>
              </a:buClr>
            </a:pPr>
            <a:r>
              <a:rPr lang="en-US" dirty="0" smtClean="0"/>
              <a:t>L2$ local miss rate &gt;&gt; than the global miss rate</a:t>
            </a:r>
          </a:p>
          <a:p>
            <a:pPr marL="342900" lvl="1" indent="-342900">
              <a:buFont typeface="Arial"/>
              <a:buChar char="•"/>
            </a:pPr>
            <a:r>
              <a:rPr lang="en-US" dirty="0" smtClean="0">
                <a:solidFill>
                  <a:srgbClr val="000000"/>
                </a:solidFill>
              </a:rPr>
              <a:t>Global Miss rate = L2$ Misses / Total Accesses</a:t>
            </a:r>
          </a:p>
          <a:p>
            <a:pPr marL="342900" lvl="1" indent="-342900">
              <a:buNone/>
            </a:pPr>
            <a:r>
              <a:rPr lang="en-US" dirty="0" smtClean="0">
                <a:solidFill>
                  <a:srgbClr val="000000"/>
                </a:solidFill>
              </a:rPr>
              <a:t>	= (L2$ Misses / L1$ Misses) × (L1$ Misses / Total Accesses)</a:t>
            </a:r>
          </a:p>
          <a:p>
            <a:pPr marL="342900" lvl="1" indent="-342900">
              <a:buNone/>
            </a:pPr>
            <a:r>
              <a:rPr lang="en-US" dirty="0" smtClean="0">
                <a:solidFill>
                  <a:srgbClr val="000000"/>
                </a:solidFill>
              </a:rPr>
              <a:t>	= Local Miss rate L2$ × Local Miss rate L1$</a:t>
            </a:r>
          </a:p>
          <a:p>
            <a:pPr marL="342900" lvl="1" indent="-342900">
              <a:buNone/>
            </a:pPr>
            <a:endParaRPr lang="en-US" dirty="0" smtClean="0">
              <a:solidFill>
                <a:srgbClr val="000000"/>
              </a:solidFill>
            </a:endParaRPr>
          </a:p>
          <a:p>
            <a:pPr marL="342900" lvl="1" indent="-342900">
              <a:buFont typeface="Arial"/>
              <a:buChar char="•"/>
            </a:pPr>
            <a:r>
              <a:rPr lang="en-US" dirty="0" smtClean="0">
                <a:solidFill>
                  <a:srgbClr val="000000"/>
                </a:solidFill>
              </a:rPr>
              <a:t>AMAT =  Time for a hit  +  Miss rate × Miss penalty</a:t>
            </a:r>
          </a:p>
          <a:p>
            <a:pPr marL="342900" lvl="1" indent="-342900">
              <a:buFont typeface="Arial"/>
              <a:buChar char="•"/>
            </a:pPr>
            <a:r>
              <a:rPr lang="en-US" dirty="0" smtClean="0">
                <a:solidFill>
                  <a:srgbClr val="000000"/>
                </a:solidFill>
              </a:rPr>
              <a:t>AMAT =  Time for a L1$ hit  + (local) Miss rate L1$ × </a:t>
            </a:r>
            <a:br>
              <a:rPr lang="en-US" dirty="0" smtClean="0">
                <a:solidFill>
                  <a:srgbClr val="000000"/>
                </a:solidFill>
              </a:rPr>
            </a:br>
            <a:r>
              <a:rPr lang="en-US" dirty="0" smtClean="0">
                <a:solidFill>
                  <a:srgbClr val="000000"/>
                </a:solidFill>
              </a:rPr>
              <a:t>(Time for a L2$ hit + (local) Miss rate L2$ × L2$ Miss penalty)</a:t>
            </a:r>
          </a:p>
          <a:p>
            <a:pPr marL="0" lvl="1" indent="0">
              <a:buNone/>
            </a:pPr>
            <a:endParaRPr lang="en-US" dirty="0" smtClean="0"/>
          </a:p>
        </p:txBody>
      </p:sp>
      <p:sp>
        <p:nvSpPr>
          <p:cNvPr id="5" name="Date Placeholder 3"/>
          <p:cNvSpPr txBox="1">
            <a:spLocks/>
          </p:cNvSpPr>
          <p:nvPr/>
        </p:nvSpPr>
        <p:spPr>
          <a:xfrm>
            <a:off x="58102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8" name="Slide Number Placeholder 5"/>
          <p:cNvSpPr>
            <a:spLocks noGrp="1"/>
          </p:cNvSpPr>
          <p:nvPr>
            <p:ph type="sldNum" sz="quarter" idx="4294967295"/>
          </p:nvPr>
        </p:nvSpPr>
        <p:spPr>
          <a:xfrm>
            <a:off x="9420232"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44</a:t>
            </a:fld>
            <a:endParaRPr lang="en-US"/>
          </a:p>
        </p:txBody>
      </p:sp>
    </p:spTree>
    <p:extLst>
      <p:ext uri="{BB962C8B-B14F-4D97-AF65-F5344CB8AC3E}">
        <p14:creationId xmlns:p14="http://schemas.microsoft.com/office/powerpoint/2010/main" val="4647498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dirty="0" smtClean="0"/>
              <a:t>Multilevel Cache Considerations</a:t>
            </a:r>
          </a:p>
        </p:txBody>
      </p:sp>
      <p:sp>
        <p:nvSpPr>
          <p:cNvPr id="1705987" name="Rectangle 3"/>
          <p:cNvSpPr>
            <a:spLocks noGrp="1" noChangeArrowheads="1"/>
          </p:cNvSpPr>
          <p:nvPr>
            <p:ph type="body" idx="1"/>
          </p:nvPr>
        </p:nvSpPr>
        <p:spPr>
          <a:xfrm>
            <a:off x="609600" y="1398605"/>
            <a:ext cx="10972799" cy="5003800"/>
          </a:xfrm>
        </p:spPr>
        <p:txBody>
          <a:bodyPr>
            <a:normAutofit fontScale="92500" lnSpcReduction="10000"/>
          </a:bodyPr>
          <a:lstStyle/>
          <a:p>
            <a:pPr eaLnBrk="1" hangingPunct="1">
              <a:defRPr/>
            </a:pPr>
            <a:r>
              <a:rPr lang="en-US" dirty="0" smtClean="0"/>
              <a:t>Different design considerations for L1$ and L2$</a:t>
            </a:r>
          </a:p>
          <a:p>
            <a:pPr lvl="1" eaLnBrk="1" hangingPunct="1">
              <a:defRPr/>
            </a:pPr>
            <a:r>
              <a:rPr lang="en-US" dirty="0" smtClean="0"/>
              <a:t>L1$ focuses on </a:t>
            </a:r>
            <a:r>
              <a:rPr lang="en-US" dirty="0" smtClean="0">
                <a:solidFill>
                  <a:srgbClr val="FF0000"/>
                </a:solidFill>
              </a:rPr>
              <a:t>fast access</a:t>
            </a:r>
            <a:r>
              <a:rPr lang="en-US" dirty="0" smtClean="0"/>
              <a:t>: minimize hit time to achieve shorter clock cycle, e.g., smaller $</a:t>
            </a:r>
          </a:p>
          <a:p>
            <a:pPr lvl="1" eaLnBrk="1" hangingPunct="1">
              <a:defRPr/>
            </a:pPr>
            <a:r>
              <a:rPr lang="en-US" dirty="0" smtClean="0"/>
              <a:t>L2$, L3$ focus on </a:t>
            </a:r>
            <a:r>
              <a:rPr lang="en-US" dirty="0" smtClean="0">
                <a:solidFill>
                  <a:srgbClr val="FF0000"/>
                </a:solidFill>
              </a:rPr>
              <a:t>low miss rate</a:t>
            </a:r>
            <a:r>
              <a:rPr lang="en-US" dirty="0" smtClean="0"/>
              <a:t>: reduce penalty of long main memory access times: e.g., Larger $ with larger block sizes/higher levels of </a:t>
            </a:r>
            <a:r>
              <a:rPr lang="en-US" dirty="0" err="1" smtClean="0"/>
              <a:t>associativity</a:t>
            </a:r>
            <a:endParaRPr lang="en-US" dirty="0" smtClean="0"/>
          </a:p>
          <a:p>
            <a:pPr eaLnBrk="1" hangingPunct="1">
              <a:defRPr/>
            </a:pPr>
            <a:r>
              <a:rPr lang="en-US" dirty="0" smtClean="0"/>
              <a:t>Miss penalty of L1$ is significantly reduced by presence of L2$, so can be smaller/faster even with higher miss rate</a:t>
            </a:r>
          </a:p>
          <a:p>
            <a:pPr eaLnBrk="1" hangingPunct="1">
              <a:defRPr/>
            </a:pPr>
            <a:r>
              <a:rPr lang="en-US" dirty="0" smtClean="0"/>
              <a:t>For the L2$, fast hit time is less important than low miss rate</a:t>
            </a:r>
          </a:p>
          <a:p>
            <a:pPr lvl="1" eaLnBrk="1" hangingPunct="1">
              <a:defRPr/>
            </a:pPr>
            <a:r>
              <a:rPr lang="en-US" dirty="0" smtClean="0"/>
              <a:t>L2$ hit time determines L1$’s miss penalty</a:t>
            </a:r>
          </a:p>
          <a:p>
            <a:pPr lvl="1" eaLnBrk="1" hangingPunct="1">
              <a:defRPr/>
            </a:pPr>
            <a:r>
              <a:rPr lang="en-US" dirty="0" smtClean="0"/>
              <a:t>L2$ local miss rate &gt;&gt; than the global miss rate</a:t>
            </a:r>
            <a:endParaRPr lang="en-US" dirty="0"/>
          </a:p>
        </p:txBody>
      </p:sp>
      <p:sp>
        <p:nvSpPr>
          <p:cNvPr id="7" name="Date Placeholder 6"/>
          <p:cNvSpPr>
            <a:spLocks noGrp="1"/>
          </p:cNvSpPr>
          <p:nvPr>
            <p:ph type="dt" sz="half" idx="10"/>
          </p:nvPr>
        </p:nvSpPr>
        <p:spPr/>
        <p:txBody>
          <a:bodyPr/>
          <a:lstStyle/>
          <a:p>
            <a:fld id="{6F0F39A3-059D-7744-B122-4C8ACC82F98D}" type="datetime1">
              <a:rPr lang="en-US" smtClean="0"/>
              <a:t>10/19/17</a:t>
            </a:fld>
            <a:endParaRPr lang="en-US" dirty="0"/>
          </a:p>
        </p:txBody>
      </p:sp>
      <p:sp>
        <p:nvSpPr>
          <p:cNvPr id="8" name="Slide Number Placeholder 7"/>
          <p:cNvSpPr>
            <a:spLocks noGrp="1"/>
          </p:cNvSpPr>
          <p:nvPr>
            <p:ph type="sldNum" sz="quarter" idx="12"/>
          </p:nvPr>
        </p:nvSpPr>
        <p:spPr/>
        <p:txBody>
          <a:bodyPr/>
          <a:lstStyle/>
          <a:p>
            <a:fld id="{3CC63E4C-4642-794D-A2FD-70F6B81535F5}" type="slidenum">
              <a:rPr lang="en-US" smtClean="0"/>
              <a:pPr/>
              <a:t>45</a:t>
            </a:fld>
            <a:endParaRPr lang="en-US" dirty="0"/>
          </a:p>
        </p:txBody>
      </p:sp>
      <p:sp>
        <p:nvSpPr>
          <p:cNvPr id="9" name="Footer Placeholder 8"/>
          <p:cNvSpPr>
            <a:spLocks noGrp="1"/>
          </p:cNvSpPr>
          <p:nvPr>
            <p:ph type="ftr" sz="quarter" idx="11"/>
          </p:nvPr>
        </p:nvSpPr>
        <p:spPr/>
        <p:txBody>
          <a:bodyPr/>
          <a:lstStyle/>
          <a:p>
            <a:r>
              <a:rPr lang="en-US" dirty="0" smtClean="0"/>
              <a:t>Fall </a:t>
            </a:r>
            <a:r>
              <a:rPr lang="is-IS" dirty="0" smtClean="0"/>
              <a:t>2017</a:t>
            </a:r>
            <a:r>
              <a:rPr lang="en-US" dirty="0" smtClean="0"/>
              <a:t> -- Lecture #16</a:t>
            </a:r>
            <a:endParaRPr lang="en-US" dirty="0"/>
          </a:p>
        </p:txBody>
      </p:sp>
    </p:spTree>
    <p:extLst>
      <p:ext uri="{BB962C8B-B14F-4D97-AF65-F5344CB8AC3E}">
        <p14:creationId xmlns:p14="http://schemas.microsoft.com/office/powerpoint/2010/main" val="1406718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59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059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059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059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059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0598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059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598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4A9FAF-6976-034A-B48B-469A9E042623}" type="datetime1">
              <a:rPr lang="en-US" smtClean="0"/>
              <a:pPr/>
              <a:t>10/19/17</a:t>
            </a:fld>
            <a:endParaRPr lang="en-US"/>
          </a:p>
        </p:txBody>
      </p:sp>
      <p:sp>
        <p:nvSpPr>
          <p:cNvPr id="97282" name="Footer Placeholder 3"/>
          <p:cNvSpPr>
            <a:spLocks noGrp="1"/>
          </p:cNvSpPr>
          <p:nvPr>
            <p:ph type="ftr" sz="quarter" idx="11"/>
          </p:nvPr>
        </p:nvSpPr>
        <p:spPr>
          <a:noFill/>
        </p:spPr>
        <p:txBody>
          <a:bodyPr/>
          <a:lstStyle/>
          <a:p>
            <a:r>
              <a:rPr lang="en-US" dirty="0" smtClean="0"/>
              <a:t>Fall </a:t>
            </a:r>
            <a:r>
              <a:rPr lang="is-IS" dirty="0" smtClean="0"/>
              <a:t>2017</a:t>
            </a:r>
            <a:r>
              <a:rPr lang="en-US" dirty="0" smtClean="0"/>
              <a:t> -- Lecture #13</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pic>
        <p:nvPicPr>
          <p:cNvPr id="2" name="Picture 1" descr="Screen Shot 2013-10-09 at 6.45.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036" y="-22189"/>
            <a:ext cx="9103965" cy="6858000"/>
          </a:xfrm>
          <a:prstGeom prst="rect">
            <a:avLst/>
          </a:prstGeom>
          <a:solidFill>
            <a:schemeClr val="bg1"/>
          </a:solidFill>
        </p:spPr>
      </p:pic>
      <p:sp>
        <p:nvSpPr>
          <p:cNvPr id="4" name="TextBox 3"/>
          <p:cNvSpPr txBox="1"/>
          <p:nvPr/>
        </p:nvSpPr>
        <p:spPr>
          <a:xfrm>
            <a:off x="7920575" y="2209800"/>
            <a:ext cx="2739489" cy="923330"/>
          </a:xfrm>
          <a:prstGeom prst="rect">
            <a:avLst/>
          </a:prstGeom>
          <a:noFill/>
        </p:spPr>
        <p:txBody>
          <a:bodyPr wrap="none" rtlCol="0">
            <a:spAutoFit/>
          </a:bodyPr>
          <a:lstStyle/>
          <a:p>
            <a:r>
              <a:rPr lang="en-US" dirty="0"/>
              <a:t>L1 Cache: 32KB I$, 32KB D$</a:t>
            </a:r>
          </a:p>
          <a:p>
            <a:r>
              <a:rPr lang="en-US" dirty="0"/>
              <a:t>L2 Cache: 256 KB</a:t>
            </a:r>
          </a:p>
          <a:p>
            <a:r>
              <a:rPr lang="en-US" dirty="0"/>
              <a:t>L3 Cache: 4 MB</a:t>
            </a:r>
          </a:p>
        </p:txBody>
      </p:sp>
      <p:sp>
        <p:nvSpPr>
          <p:cNvPr id="7" name="Date Placeholder 3"/>
          <p:cNvSpPr txBox="1">
            <a:spLocks/>
          </p:cNvSpPr>
          <p:nvPr/>
        </p:nvSpPr>
        <p:spPr>
          <a:xfrm>
            <a:off x="19812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3" name="Rectangle 2"/>
          <p:cNvSpPr/>
          <p:nvPr/>
        </p:nvSpPr>
        <p:spPr>
          <a:xfrm>
            <a:off x="7261412" y="403413"/>
            <a:ext cx="433295" cy="4482353"/>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590118" y="5020236"/>
            <a:ext cx="1433280" cy="369332"/>
          </a:xfrm>
          <a:prstGeom prst="rect">
            <a:avLst/>
          </a:prstGeom>
          <a:noFill/>
        </p:spPr>
        <p:txBody>
          <a:bodyPr wrap="none" rtlCol="0">
            <a:spAutoFit/>
          </a:bodyPr>
          <a:lstStyle/>
          <a:p>
            <a:r>
              <a:rPr lang="en-US" b="1" dirty="0">
                <a:solidFill>
                  <a:srgbClr val="FF0000"/>
                </a:solidFill>
              </a:rPr>
              <a:t>Cache Buster</a:t>
            </a:r>
          </a:p>
        </p:txBody>
      </p:sp>
    </p:spTree>
    <p:extLst>
      <p:ext uri="{BB962C8B-B14F-4D97-AF65-F5344CB8AC3E}">
        <p14:creationId xmlns:p14="http://schemas.microsoft.com/office/powerpoint/2010/main" val="5533300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D9D9D9"/>
                </a:solidFill>
              </a:rPr>
              <a:t>Understanding </a:t>
            </a:r>
            <a:r>
              <a:rPr lang="en-US" dirty="0">
                <a:solidFill>
                  <a:srgbClr val="D9D9D9"/>
                </a:solidFill>
              </a:rPr>
              <a:t>Cache </a:t>
            </a:r>
            <a:r>
              <a:rPr lang="en-US" dirty="0" smtClean="0">
                <a:solidFill>
                  <a:srgbClr val="D9D9D9"/>
                </a:solidFill>
              </a:rPr>
              <a:t>Misses</a:t>
            </a:r>
            <a:endParaRPr lang="en-US" dirty="0">
              <a:solidFill>
                <a:srgbClr val="D9D9D9"/>
              </a:solidFill>
            </a:endParaRPr>
          </a:p>
          <a:p>
            <a:r>
              <a:rPr lang="en-US" dirty="0">
                <a:solidFill>
                  <a:srgbClr val="D9D9D9"/>
                </a:solidFill>
              </a:rPr>
              <a:t>Increasing Cache Performance</a:t>
            </a:r>
          </a:p>
          <a:p>
            <a:r>
              <a:rPr lang="en-US" dirty="0">
                <a:solidFill>
                  <a:srgbClr val="D9D9D9"/>
                </a:solidFill>
              </a:rPr>
              <a:t>Performance of </a:t>
            </a:r>
            <a:r>
              <a:rPr lang="en-US" dirty="0" smtClean="0">
                <a:solidFill>
                  <a:srgbClr val="D9D9D9"/>
                </a:solidFill>
              </a:rPr>
              <a:t>Multi</a:t>
            </a:r>
            <a:r>
              <a:rPr lang="en-US" dirty="0">
                <a:solidFill>
                  <a:srgbClr val="D9D9D9"/>
                </a:solidFill>
              </a:rPr>
              <a:t>-level Caches (L1,L2, </a:t>
            </a:r>
            <a:r>
              <a:rPr lang="is-IS" dirty="0">
                <a:solidFill>
                  <a:srgbClr val="D9D9D9"/>
                </a:solidFill>
              </a:rPr>
              <a:t>…)</a:t>
            </a:r>
            <a:endParaRPr lang="en-US" dirty="0">
              <a:solidFill>
                <a:srgbClr val="D9D9D9"/>
              </a:solidFill>
            </a:endParaRPr>
          </a:p>
          <a:p>
            <a:r>
              <a:rPr lang="en-US" dirty="0"/>
              <a:t>Real world example caches</a:t>
            </a:r>
          </a:p>
          <a:p>
            <a:r>
              <a:rPr lang="en-US" dirty="0" smtClean="0">
                <a:solidFill>
                  <a:srgbClr val="D9D9D9"/>
                </a:solidFill>
              </a:rPr>
              <a:t>And in Conclusion </a:t>
            </a:r>
            <a:r>
              <a:rPr lang="is-IS" dirty="0" smtClean="0">
                <a:solidFill>
                  <a:srgbClr val="D9D9D9"/>
                </a:solidFill>
              </a:rPr>
              <a:t>…</a:t>
            </a:r>
            <a:endParaRPr lang="en-US" dirty="0" smtClean="0">
              <a:solidFill>
                <a:srgbClr val="D9D9D9"/>
              </a:solidFill>
            </a:endParaRPr>
          </a:p>
          <a:p>
            <a:endParaRPr lang="en-US" dirty="0"/>
          </a:p>
        </p:txBody>
      </p:sp>
      <p:sp>
        <p:nvSpPr>
          <p:cNvPr id="8" name="Date Placeholder 3"/>
          <p:cNvSpPr txBox="1">
            <a:spLocks/>
          </p:cNvSpPr>
          <p:nvPr/>
        </p:nvSpPr>
        <p:spPr>
          <a:xfrm>
            <a:off x="695316"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10" name="Slide Number Placeholder 5"/>
          <p:cNvSpPr>
            <a:spLocks noGrp="1"/>
          </p:cNvSpPr>
          <p:nvPr>
            <p:ph type="sldNum" sz="quarter" idx="4294967295"/>
          </p:nvPr>
        </p:nvSpPr>
        <p:spPr>
          <a:xfrm>
            <a:off x="9291644"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47</a:t>
            </a:fld>
            <a:endParaRPr lang="en-US"/>
          </a:p>
        </p:txBody>
      </p:sp>
    </p:spTree>
    <p:extLst>
      <p:ext uri="{BB962C8B-B14F-4D97-AF65-F5344CB8AC3E}">
        <p14:creationId xmlns:p14="http://schemas.microsoft.com/office/powerpoint/2010/main" val="31399507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6" name="Picture 4" descr="f05-39-P374493"/>
          <p:cNvPicPr>
            <a:picLocks noChangeAspect="1" noChangeArrowheads="1"/>
          </p:cNvPicPr>
          <p:nvPr/>
        </p:nvPicPr>
        <p:blipFill>
          <a:blip r:embed="rId3"/>
          <a:srcRect/>
          <a:stretch>
            <a:fillRect/>
          </a:stretch>
        </p:blipFill>
        <p:spPr bwMode="auto">
          <a:xfrm>
            <a:off x="2300818" y="333375"/>
            <a:ext cx="7614195" cy="5999692"/>
          </a:xfrm>
          <a:prstGeom prst="rect">
            <a:avLst/>
          </a:prstGeom>
          <a:noFill/>
          <a:ln w="9525">
            <a:noFill/>
            <a:miter lim="800000"/>
            <a:headEnd/>
            <a:tailEnd/>
          </a:ln>
        </p:spPr>
      </p:pic>
      <p:sp>
        <p:nvSpPr>
          <p:cNvPr id="9" name="Rectangle 8"/>
          <p:cNvSpPr/>
          <p:nvPr/>
        </p:nvSpPr>
        <p:spPr>
          <a:xfrm>
            <a:off x="2353069" y="1446575"/>
            <a:ext cx="7532169" cy="4939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346711" y="3221962"/>
            <a:ext cx="7532169" cy="4939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340353" y="4997349"/>
            <a:ext cx="7532169" cy="4939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286000" y="728133"/>
            <a:ext cx="7620000" cy="1998134"/>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ate Placeholder 3"/>
          <p:cNvSpPr txBox="1">
            <a:spLocks/>
          </p:cNvSpPr>
          <p:nvPr/>
        </p:nvSpPr>
        <p:spPr>
          <a:xfrm>
            <a:off x="723892"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13"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14" name="Slide Number Placeholder 5"/>
          <p:cNvSpPr>
            <a:spLocks noGrp="1"/>
          </p:cNvSpPr>
          <p:nvPr>
            <p:ph type="sldNum" sz="quarter" idx="4294967295"/>
          </p:nvPr>
        </p:nvSpPr>
        <p:spPr>
          <a:xfrm>
            <a:off x="9305932"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48</a:t>
            </a:fld>
            <a:endParaRPr lang="en-US"/>
          </a:p>
        </p:txBody>
      </p:sp>
    </p:spTree>
    <p:extLst>
      <p:ext uri="{BB962C8B-B14F-4D97-AF65-F5344CB8AC3E}">
        <p14:creationId xmlns:p14="http://schemas.microsoft.com/office/powerpoint/2010/main" val="1113724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02477 L 0 0.26667 " pathEditMode="relative" rAng="0" ptsTypes="AA">
                                      <p:cBhvr>
                                        <p:cTn id="6" dur="2000" fill="hold"/>
                                        <p:tgtEl>
                                          <p:spTgt spid="8"/>
                                        </p:tgtEl>
                                        <p:attrNameLst>
                                          <p:attrName>ppt_x</p:attrName>
                                          <p:attrName>ppt_y</p:attrName>
                                        </p:attrNameLst>
                                      </p:cBhvr>
                                      <p:rCtr x="0" y="146"/>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 0.26666 L 0 0.52592 " pathEditMode="relative" ptsTypes="AA">
                                      <p:cBhvr>
                                        <p:cTn id="10"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05000" y="0"/>
            <a:ext cx="8229600" cy="1143000"/>
          </a:xfrm>
        </p:spPr>
        <p:txBody>
          <a:bodyPr>
            <a:normAutofit fontScale="90000"/>
          </a:bodyPr>
          <a:lstStyle/>
          <a:p>
            <a:pPr>
              <a:lnSpc>
                <a:spcPct val="85000"/>
              </a:lnSpc>
            </a:pPr>
            <a:r>
              <a:rPr lang="en-US" dirty="0" smtClean="0"/>
              <a:t>CPI/Miss Rates/DRAM Access</a:t>
            </a:r>
            <a:br>
              <a:rPr lang="en-US" dirty="0" smtClean="0"/>
            </a:br>
            <a:r>
              <a:rPr lang="en-US" dirty="0" smtClean="0"/>
              <a:t>SpecInt2006</a:t>
            </a:r>
            <a:endParaRPr lang="en-US" dirty="0"/>
          </a:p>
        </p:txBody>
      </p:sp>
      <p:sp>
        <p:nvSpPr>
          <p:cNvPr id="5" name="Date Placeholder 4"/>
          <p:cNvSpPr>
            <a:spLocks noGrp="1"/>
          </p:cNvSpPr>
          <p:nvPr>
            <p:ph type="dt" sz="half" idx="10"/>
          </p:nvPr>
        </p:nvSpPr>
        <p:spPr/>
        <p:txBody>
          <a:bodyPr/>
          <a:lstStyle/>
          <a:p>
            <a:fld id="{1D0ACF0D-CB47-5946-A897-A92E77ED73E4}" type="datetime1">
              <a:rPr lang="en-US" smtClean="0"/>
              <a:pPr/>
              <a:t>10/19/17</a:t>
            </a:fld>
            <a:endParaRPr lang="en-US"/>
          </a:p>
        </p:txBody>
      </p:sp>
      <p:sp>
        <p:nvSpPr>
          <p:cNvPr id="97282" name="Footer Placeholder 3"/>
          <p:cNvSpPr>
            <a:spLocks noGrp="1"/>
          </p:cNvSpPr>
          <p:nvPr>
            <p:ph type="ftr" sz="quarter" idx="11"/>
          </p:nvPr>
        </p:nvSpPr>
        <p:spPr>
          <a:noFill/>
        </p:spPr>
        <p:txBody>
          <a:bodyPr/>
          <a:lstStyle/>
          <a:p>
            <a:r>
              <a:rPr lang="en-US" dirty="0" smtClean="0"/>
              <a:t>Fall </a:t>
            </a:r>
            <a:r>
              <a:rPr lang="is-IS" dirty="0" smtClean="0"/>
              <a:t>2017</a:t>
            </a:r>
            <a:r>
              <a:rPr lang="en-US" dirty="0" smtClean="0"/>
              <a:t> -- Lecture #12</a:t>
            </a:r>
            <a:endParaRPr lang="en-AU"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49</a:t>
            </a:fld>
            <a:endParaRPr lang="en-US"/>
          </a:p>
        </p:txBody>
      </p:sp>
      <p:pic>
        <p:nvPicPr>
          <p:cNvPr id="97284" name="Picture 4" descr="f05-40-P374493"/>
          <p:cNvPicPr>
            <a:picLocks noChangeAspect="1" noChangeArrowheads="1"/>
          </p:cNvPicPr>
          <p:nvPr/>
        </p:nvPicPr>
        <p:blipFill>
          <a:blip r:embed="rId3"/>
          <a:srcRect/>
          <a:stretch>
            <a:fillRect/>
          </a:stretch>
        </p:blipFill>
        <p:spPr bwMode="auto">
          <a:xfrm>
            <a:off x="1595760" y="1465126"/>
            <a:ext cx="9011352" cy="5392875"/>
          </a:xfrm>
          <a:prstGeom prst="rect">
            <a:avLst/>
          </a:prstGeom>
          <a:noFill/>
          <a:ln w="9525">
            <a:noFill/>
            <a:miter lim="800000"/>
            <a:headEnd/>
            <a:tailEnd/>
          </a:ln>
        </p:spPr>
      </p:pic>
      <p:sp>
        <p:nvSpPr>
          <p:cNvPr id="8" name="TextBox 7"/>
          <p:cNvSpPr txBox="1"/>
          <p:nvPr/>
        </p:nvSpPr>
        <p:spPr>
          <a:xfrm>
            <a:off x="8338148" y="1149609"/>
            <a:ext cx="2183373" cy="369332"/>
          </a:xfrm>
          <a:prstGeom prst="rect">
            <a:avLst/>
          </a:prstGeom>
          <a:noFill/>
        </p:spPr>
        <p:txBody>
          <a:bodyPr wrap="none" rtlCol="0">
            <a:spAutoFit/>
          </a:bodyPr>
          <a:lstStyle/>
          <a:p>
            <a:r>
              <a:rPr lang="en-US" dirty="0"/>
              <a:t>Instructions and Data</a:t>
            </a:r>
          </a:p>
        </p:txBody>
      </p:sp>
      <p:sp>
        <p:nvSpPr>
          <p:cNvPr id="9" name="TextBox 8"/>
          <p:cNvSpPr txBox="1"/>
          <p:nvPr/>
        </p:nvSpPr>
        <p:spPr>
          <a:xfrm>
            <a:off x="4809298" y="1149609"/>
            <a:ext cx="1107996" cy="369332"/>
          </a:xfrm>
          <a:prstGeom prst="rect">
            <a:avLst/>
          </a:prstGeom>
          <a:noFill/>
        </p:spPr>
        <p:txBody>
          <a:bodyPr wrap="none" rtlCol="0">
            <a:spAutoFit/>
          </a:bodyPr>
          <a:lstStyle/>
          <a:p>
            <a:r>
              <a:rPr lang="en-US" dirty="0"/>
              <a:t>Data Only</a:t>
            </a:r>
          </a:p>
        </p:txBody>
      </p:sp>
      <p:sp>
        <p:nvSpPr>
          <p:cNvPr id="10" name="TextBox 9"/>
          <p:cNvSpPr txBox="1"/>
          <p:nvPr/>
        </p:nvSpPr>
        <p:spPr>
          <a:xfrm>
            <a:off x="6770654" y="1140909"/>
            <a:ext cx="1107996" cy="369332"/>
          </a:xfrm>
          <a:prstGeom prst="rect">
            <a:avLst/>
          </a:prstGeom>
          <a:noFill/>
        </p:spPr>
        <p:txBody>
          <a:bodyPr wrap="none" rtlCol="0">
            <a:spAutoFit/>
          </a:bodyPr>
          <a:lstStyle/>
          <a:p>
            <a:r>
              <a:rPr lang="en-US" dirty="0"/>
              <a:t>Data Only</a:t>
            </a:r>
          </a:p>
        </p:txBody>
      </p:sp>
      <p:sp>
        <p:nvSpPr>
          <p:cNvPr id="12"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Tree>
    <p:extLst>
      <p:ext uri="{BB962C8B-B14F-4D97-AF65-F5344CB8AC3E}">
        <p14:creationId xmlns:p14="http://schemas.microsoft.com/office/powerpoint/2010/main" val="60131694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471615" y="38100"/>
            <a:ext cx="9196387" cy="1143000"/>
          </a:xfrm>
        </p:spPr>
        <p:txBody>
          <a:bodyPr>
            <a:normAutofit fontScale="90000"/>
          </a:bodyPr>
          <a:lstStyle/>
          <a:p>
            <a:pPr eaLnBrk="1" hangingPunct="1"/>
            <a:r>
              <a:rPr lang="en-US" smtClean="0"/>
              <a:t>Review: Four-Way </a:t>
            </a:r>
            <a:r>
              <a:rPr lang="en-US" dirty="0" smtClean="0"/>
              <a:t>Set-Associative </a:t>
            </a:r>
            <a:r>
              <a:rPr lang="en-US" dirty="0"/>
              <a:t>Cache</a:t>
            </a:r>
          </a:p>
        </p:txBody>
      </p:sp>
      <p:sp>
        <p:nvSpPr>
          <p:cNvPr id="1691651" name="Rectangle 3"/>
          <p:cNvSpPr>
            <a:spLocks noGrp="1" noChangeArrowheads="1"/>
          </p:cNvSpPr>
          <p:nvPr>
            <p:ph type="body" idx="1"/>
          </p:nvPr>
        </p:nvSpPr>
        <p:spPr>
          <a:xfrm>
            <a:off x="2143127" y="919162"/>
            <a:ext cx="9572625" cy="415925"/>
          </a:xfrm>
        </p:spPr>
        <p:txBody>
          <a:bodyPr rtlCol="0">
            <a:normAutofit fontScale="77500" lnSpcReduction="20000"/>
          </a:bodyPr>
          <a:lstStyle/>
          <a:p>
            <a:pPr marL="0" indent="0">
              <a:buNone/>
              <a:defRPr/>
            </a:pPr>
            <a:r>
              <a:rPr lang="en-US" dirty="0">
                <a:ea typeface="+mn-ea"/>
                <a:cs typeface="+mn-cs"/>
              </a:rPr>
              <a:t>2</a:t>
            </a:r>
            <a:r>
              <a:rPr lang="en-US" baseline="30000" dirty="0">
                <a:ea typeface="+mn-ea"/>
                <a:cs typeface="+mn-cs"/>
              </a:rPr>
              <a:t>8</a:t>
            </a:r>
            <a:r>
              <a:rPr lang="en-US" dirty="0">
                <a:ea typeface="+mn-ea"/>
                <a:cs typeface="+mn-cs"/>
              </a:rPr>
              <a:t> = 256 sets each with four ways (each with </a:t>
            </a:r>
            <a:r>
              <a:rPr lang="en-US">
                <a:ea typeface="+mn-ea"/>
                <a:cs typeface="+mn-cs"/>
              </a:rPr>
              <a:t>one </a:t>
            </a:r>
            <a:r>
              <a:rPr lang="en-US" smtClean="0">
                <a:ea typeface="+mn-ea"/>
                <a:cs typeface="+mn-cs"/>
              </a:rPr>
              <a:t>word block</a:t>
            </a:r>
            <a:r>
              <a:rPr lang="en-US" dirty="0">
                <a:ea typeface="+mn-ea"/>
                <a:cs typeface="+mn-cs"/>
              </a:rPr>
              <a:t>)</a:t>
            </a:r>
          </a:p>
        </p:txBody>
      </p:sp>
      <p:grpSp>
        <p:nvGrpSpPr>
          <p:cNvPr id="2" name="Group 249"/>
          <p:cNvGrpSpPr>
            <a:grpSpLocks/>
          </p:cNvGrpSpPr>
          <p:nvPr/>
        </p:nvGrpSpPr>
        <p:grpSpPr bwMode="auto">
          <a:xfrm>
            <a:off x="4813301" y="1270002"/>
            <a:ext cx="2835275" cy="512763"/>
            <a:chOff x="2072" y="896"/>
            <a:chExt cx="1786" cy="323"/>
          </a:xfrm>
        </p:grpSpPr>
        <p:sp>
          <p:nvSpPr>
            <p:cNvPr id="53429" name="Line 44"/>
            <p:cNvSpPr>
              <a:spLocks noChangeShapeType="1"/>
            </p:cNvSpPr>
            <p:nvPr/>
          </p:nvSpPr>
          <p:spPr bwMode="auto">
            <a:xfrm flipV="1">
              <a:off x="3029" y="1061"/>
              <a:ext cx="0" cy="158"/>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0" name="Line 45"/>
            <p:cNvSpPr>
              <a:spLocks noChangeShapeType="1"/>
            </p:cNvSpPr>
            <p:nvPr/>
          </p:nvSpPr>
          <p:spPr bwMode="auto">
            <a:xfrm flipV="1">
              <a:off x="3570" y="1060"/>
              <a:ext cx="1" cy="14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31" name="Freeform 46"/>
            <p:cNvSpPr>
              <a:spLocks/>
            </p:cNvSpPr>
            <p:nvPr/>
          </p:nvSpPr>
          <p:spPr bwMode="auto">
            <a:xfrm>
              <a:off x="2158" y="1059"/>
              <a:ext cx="1570" cy="151"/>
            </a:xfrm>
            <a:custGeom>
              <a:avLst/>
              <a:gdLst>
                <a:gd name="T0" fmla="*/ 0 w 1570"/>
                <a:gd name="T1" fmla="*/ 149 h 151"/>
                <a:gd name="T2" fmla="*/ 3 w 1570"/>
                <a:gd name="T3" fmla="*/ 0 h 151"/>
                <a:gd name="T4" fmla="*/ 1570 w 1570"/>
                <a:gd name="T5" fmla="*/ 0 h 151"/>
                <a:gd name="T6" fmla="*/ 1570 w 1570"/>
                <a:gd name="T7" fmla="*/ 151 h 151"/>
                <a:gd name="T8" fmla="*/ 3 w 1570"/>
                <a:gd name="T9" fmla="*/ 151 h 151"/>
                <a:gd name="T10" fmla="*/ 3 w 1570"/>
                <a:gd name="T11" fmla="*/ 151 h 151"/>
                <a:gd name="T12" fmla="*/ 0 60000 65536"/>
                <a:gd name="T13" fmla="*/ 0 60000 65536"/>
                <a:gd name="T14" fmla="*/ 0 60000 65536"/>
                <a:gd name="T15" fmla="*/ 0 60000 65536"/>
                <a:gd name="T16" fmla="*/ 0 60000 65536"/>
                <a:gd name="T17" fmla="*/ 0 60000 65536"/>
                <a:gd name="T18" fmla="*/ 0 w 1570"/>
                <a:gd name="T19" fmla="*/ 0 h 151"/>
                <a:gd name="T20" fmla="*/ 1570 w 1570"/>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1570" h="151">
                  <a:moveTo>
                    <a:pt x="0" y="149"/>
                  </a:moveTo>
                  <a:lnTo>
                    <a:pt x="3" y="0"/>
                  </a:lnTo>
                  <a:lnTo>
                    <a:pt x="1570" y="0"/>
                  </a:lnTo>
                  <a:lnTo>
                    <a:pt x="1570" y="151"/>
                  </a:lnTo>
                  <a:lnTo>
                    <a:pt x="3" y="151"/>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32" name="Text Box 47"/>
            <p:cNvSpPr txBox="1">
              <a:spLocks noChangeArrowheads="1"/>
            </p:cNvSpPr>
            <p:nvPr/>
          </p:nvSpPr>
          <p:spPr bwMode="auto">
            <a:xfrm>
              <a:off x="2072" y="896"/>
              <a:ext cx="1786" cy="154"/>
            </a:xfrm>
            <a:prstGeom prst="rect">
              <a:avLst/>
            </a:prstGeom>
            <a:noFill/>
            <a:ln w="12700">
              <a:noFill/>
              <a:miter lim="800000"/>
              <a:headEnd/>
              <a:tailEnd/>
            </a:ln>
          </p:spPr>
          <p:txBody>
            <a:bodyPr>
              <a:prstTxWarp prst="textNoShape">
                <a:avLst/>
              </a:prstTxWarp>
              <a:spAutoFit/>
            </a:bodyPr>
            <a:lstStyle/>
            <a:p>
              <a:r>
                <a:rPr lang="en-US" sz="1000" dirty="0">
                  <a:latin typeface="Calibri" charset="0"/>
                </a:rPr>
                <a:t>31 30       . . .                </a:t>
              </a:r>
              <a:r>
                <a:rPr lang="en-US" sz="1000" dirty="0" smtClean="0">
                  <a:latin typeface="Calibri" charset="0"/>
                </a:rPr>
                <a:t>11 10    9     </a:t>
              </a:r>
              <a:r>
                <a:rPr lang="en-US" sz="1000" dirty="0">
                  <a:latin typeface="Calibri" charset="0"/>
                </a:rPr>
                <a:t>. . .           2  1  0</a:t>
              </a:r>
            </a:p>
          </p:txBody>
        </p:sp>
      </p:grpSp>
      <p:sp>
        <p:nvSpPr>
          <p:cNvPr id="53253" name="Text Box 48"/>
          <p:cNvSpPr txBox="1">
            <a:spLocks noChangeArrowheads="1"/>
          </p:cNvSpPr>
          <p:nvPr/>
        </p:nvSpPr>
        <p:spPr bwMode="auto">
          <a:xfrm>
            <a:off x="7620001" y="1193800"/>
            <a:ext cx="1419225" cy="584775"/>
          </a:xfrm>
          <a:prstGeom prst="rect">
            <a:avLst/>
          </a:prstGeom>
          <a:noFill/>
          <a:ln w="12700">
            <a:noFill/>
            <a:miter lim="800000"/>
            <a:headEnd/>
            <a:tailEnd/>
          </a:ln>
        </p:spPr>
        <p:txBody>
          <a:bodyPr>
            <a:prstTxWarp prst="textNoShape">
              <a:avLst/>
            </a:prstTxWarp>
            <a:spAutoFit/>
          </a:bodyPr>
          <a:lstStyle/>
          <a:p>
            <a:r>
              <a:rPr lang="en-US" sz="1600" dirty="0">
                <a:latin typeface="Calibri" charset="0"/>
              </a:rPr>
              <a:t>Byte </a:t>
            </a:r>
            <a:r>
              <a:rPr lang="en-US" sz="1600" dirty="0" smtClean="0">
                <a:latin typeface="Calibri" charset="0"/>
              </a:rPr>
              <a:t>within block offset</a:t>
            </a:r>
            <a:endParaRPr lang="en-US" sz="1600" dirty="0">
              <a:latin typeface="Calibri" charset="0"/>
            </a:endParaRPr>
          </a:p>
        </p:txBody>
      </p:sp>
      <p:sp>
        <p:nvSpPr>
          <p:cNvPr id="53254" name="Line 49"/>
          <p:cNvSpPr>
            <a:spLocks noChangeShapeType="1"/>
          </p:cNvSpPr>
          <p:nvPr/>
        </p:nvSpPr>
        <p:spPr bwMode="auto">
          <a:xfrm flipH="1">
            <a:off x="7343775" y="1346200"/>
            <a:ext cx="304800" cy="3048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nvGrpSpPr>
          <p:cNvPr id="3" name="Group 162"/>
          <p:cNvGrpSpPr>
            <a:grpSpLocks/>
          </p:cNvGrpSpPr>
          <p:nvPr/>
        </p:nvGrpSpPr>
        <p:grpSpPr bwMode="auto">
          <a:xfrm>
            <a:off x="8024814" y="2411412"/>
            <a:ext cx="2033588" cy="2149474"/>
            <a:chOff x="4143" y="1632"/>
            <a:chExt cx="1281" cy="1354"/>
          </a:xfrm>
        </p:grpSpPr>
        <p:sp>
          <p:nvSpPr>
            <p:cNvPr id="53411" name="Freeform 6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4" name="Group 63"/>
            <p:cNvGrpSpPr>
              <a:grpSpLocks/>
            </p:cNvGrpSpPr>
            <p:nvPr/>
          </p:nvGrpSpPr>
          <p:grpSpPr bwMode="auto">
            <a:xfrm>
              <a:off x="4405" y="1925"/>
              <a:ext cx="1019" cy="894"/>
              <a:chOff x="2208" y="1920"/>
              <a:chExt cx="2130" cy="894"/>
            </a:xfrm>
          </p:grpSpPr>
          <p:sp>
            <p:nvSpPr>
              <p:cNvPr id="53419" name="Freeform 6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20" name="Freeform 6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21" name="Line 6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2" name="Line 6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3" name="Line 6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4" name="Line 6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5" name="Line 7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6" name="Line 7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7" name="Line 7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28" name="Line 7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413" name="Line 7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4" name="Line 7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5" name="Text Box 76"/>
            <p:cNvSpPr txBox="1">
              <a:spLocks noChangeArrowheads="1"/>
            </p:cNvSpPr>
            <p:nvPr/>
          </p:nvSpPr>
          <p:spPr bwMode="auto">
            <a:xfrm>
              <a:off x="4993" y="1637"/>
              <a:ext cx="33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416" name="Text Box 78"/>
            <p:cNvSpPr txBox="1">
              <a:spLocks noChangeArrowheads="1"/>
            </p:cNvSpPr>
            <p:nvPr/>
          </p:nvSpPr>
          <p:spPr bwMode="auto">
            <a:xfrm>
              <a:off x="4512" y="1632"/>
              <a:ext cx="27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417" name="Text Box 79"/>
            <p:cNvSpPr txBox="1">
              <a:spLocks noChangeArrowheads="1"/>
            </p:cNvSpPr>
            <p:nvPr/>
          </p:nvSpPr>
          <p:spPr bwMode="auto">
            <a:xfrm>
              <a:off x="4368" y="1632"/>
              <a:ext cx="18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18" name="Text Box 80"/>
            <p:cNvSpPr txBox="1">
              <a:spLocks noChangeArrowheads="1"/>
            </p:cNvSpPr>
            <p:nvPr/>
          </p:nvSpPr>
          <p:spPr bwMode="auto">
            <a:xfrm>
              <a:off x="4143" y="1776"/>
              <a:ext cx="287" cy="1210"/>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5" name="Group 163"/>
          <p:cNvGrpSpPr>
            <a:grpSpLocks/>
          </p:cNvGrpSpPr>
          <p:nvPr/>
        </p:nvGrpSpPr>
        <p:grpSpPr bwMode="auto">
          <a:xfrm>
            <a:off x="6043614" y="2411412"/>
            <a:ext cx="2033588" cy="2149474"/>
            <a:chOff x="4143" y="1632"/>
            <a:chExt cx="1281" cy="1354"/>
          </a:xfrm>
        </p:grpSpPr>
        <p:sp>
          <p:nvSpPr>
            <p:cNvPr id="53393" name="Freeform 164"/>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6" name="Group 165"/>
            <p:cNvGrpSpPr>
              <a:grpSpLocks/>
            </p:cNvGrpSpPr>
            <p:nvPr/>
          </p:nvGrpSpPr>
          <p:grpSpPr bwMode="auto">
            <a:xfrm>
              <a:off x="4405" y="1925"/>
              <a:ext cx="1019" cy="894"/>
              <a:chOff x="2208" y="1920"/>
              <a:chExt cx="2130" cy="894"/>
            </a:xfrm>
          </p:grpSpPr>
          <p:sp>
            <p:nvSpPr>
              <p:cNvPr id="53401" name="Freeform 16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402" name="Freeform 167"/>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403" name="Line 168"/>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4" name="Line 169"/>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5" name="Line 170"/>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6" name="Line 171"/>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7" name="Line 172"/>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8" name="Line 173"/>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09" name="Line 174"/>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410" name="Line 175"/>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95" name="Line 176"/>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6" name="Line 177"/>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7" name="Text Box 178"/>
            <p:cNvSpPr txBox="1">
              <a:spLocks noChangeArrowheads="1"/>
            </p:cNvSpPr>
            <p:nvPr/>
          </p:nvSpPr>
          <p:spPr bwMode="auto">
            <a:xfrm>
              <a:off x="4993" y="1637"/>
              <a:ext cx="33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98" name="Text Box 179"/>
            <p:cNvSpPr txBox="1">
              <a:spLocks noChangeArrowheads="1"/>
            </p:cNvSpPr>
            <p:nvPr/>
          </p:nvSpPr>
          <p:spPr bwMode="auto">
            <a:xfrm>
              <a:off x="4512" y="1632"/>
              <a:ext cx="27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99" name="Text Box 180"/>
            <p:cNvSpPr txBox="1">
              <a:spLocks noChangeArrowheads="1"/>
            </p:cNvSpPr>
            <p:nvPr/>
          </p:nvSpPr>
          <p:spPr bwMode="auto">
            <a:xfrm>
              <a:off x="4368" y="1632"/>
              <a:ext cx="18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400" name="Text Box 181"/>
            <p:cNvSpPr txBox="1">
              <a:spLocks noChangeArrowheads="1"/>
            </p:cNvSpPr>
            <p:nvPr/>
          </p:nvSpPr>
          <p:spPr bwMode="auto">
            <a:xfrm>
              <a:off x="4143" y="1776"/>
              <a:ext cx="287" cy="1210"/>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7" name="Group 182"/>
          <p:cNvGrpSpPr>
            <a:grpSpLocks/>
          </p:cNvGrpSpPr>
          <p:nvPr/>
        </p:nvGrpSpPr>
        <p:grpSpPr bwMode="auto">
          <a:xfrm>
            <a:off x="4062414" y="2411412"/>
            <a:ext cx="2033588" cy="2149474"/>
            <a:chOff x="4143" y="1632"/>
            <a:chExt cx="1281" cy="1354"/>
          </a:xfrm>
        </p:grpSpPr>
        <p:sp>
          <p:nvSpPr>
            <p:cNvPr id="53375" name="Freeform 183"/>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8" name="Group 184"/>
            <p:cNvGrpSpPr>
              <a:grpSpLocks/>
            </p:cNvGrpSpPr>
            <p:nvPr/>
          </p:nvGrpSpPr>
          <p:grpSpPr bwMode="auto">
            <a:xfrm>
              <a:off x="4405" y="1925"/>
              <a:ext cx="1019" cy="894"/>
              <a:chOff x="2208" y="1920"/>
              <a:chExt cx="2130" cy="894"/>
            </a:xfrm>
          </p:grpSpPr>
          <p:sp>
            <p:nvSpPr>
              <p:cNvPr id="53383" name="Freeform 18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84" name="Freeform 186"/>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85" name="Line 187"/>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6" name="Line 188"/>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7" name="Line 189"/>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8" name="Line 190"/>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89" name="Line 191"/>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0" name="Line 192"/>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1" name="Line 193"/>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92" name="Line 194"/>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77" name="Line 195"/>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8" name="Line 196"/>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9" name="Text Box 197"/>
            <p:cNvSpPr txBox="1">
              <a:spLocks noChangeArrowheads="1"/>
            </p:cNvSpPr>
            <p:nvPr/>
          </p:nvSpPr>
          <p:spPr bwMode="auto">
            <a:xfrm>
              <a:off x="4993" y="1637"/>
              <a:ext cx="33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80" name="Text Box 198"/>
            <p:cNvSpPr txBox="1">
              <a:spLocks noChangeArrowheads="1"/>
            </p:cNvSpPr>
            <p:nvPr/>
          </p:nvSpPr>
          <p:spPr bwMode="auto">
            <a:xfrm>
              <a:off x="4512" y="1632"/>
              <a:ext cx="27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81" name="Text Box 199"/>
            <p:cNvSpPr txBox="1">
              <a:spLocks noChangeArrowheads="1"/>
            </p:cNvSpPr>
            <p:nvPr/>
          </p:nvSpPr>
          <p:spPr bwMode="auto">
            <a:xfrm>
              <a:off x="4368" y="1632"/>
              <a:ext cx="18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82" name="Text Box 200"/>
            <p:cNvSpPr txBox="1">
              <a:spLocks noChangeArrowheads="1"/>
            </p:cNvSpPr>
            <p:nvPr/>
          </p:nvSpPr>
          <p:spPr bwMode="auto">
            <a:xfrm>
              <a:off x="4143" y="1776"/>
              <a:ext cx="287" cy="1210"/>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nvGrpSpPr>
          <p:cNvPr id="9" name="Group 258"/>
          <p:cNvGrpSpPr>
            <a:grpSpLocks/>
          </p:cNvGrpSpPr>
          <p:nvPr/>
        </p:nvGrpSpPr>
        <p:grpSpPr bwMode="auto">
          <a:xfrm>
            <a:off x="1914525" y="2411412"/>
            <a:ext cx="2200275" cy="2149474"/>
            <a:chOff x="246" y="1632"/>
            <a:chExt cx="1386" cy="1354"/>
          </a:xfrm>
        </p:grpSpPr>
        <p:sp>
          <p:nvSpPr>
            <p:cNvPr id="53355" name="Text Box 77"/>
            <p:cNvSpPr txBox="1">
              <a:spLocks noChangeArrowheads="1"/>
            </p:cNvSpPr>
            <p:nvPr/>
          </p:nvSpPr>
          <p:spPr bwMode="auto">
            <a:xfrm>
              <a:off x="246" y="1632"/>
              <a:ext cx="419"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  Index</a:t>
              </a:r>
            </a:p>
          </p:txBody>
        </p:sp>
        <p:grpSp>
          <p:nvGrpSpPr>
            <p:cNvPr id="10" name="Group 201"/>
            <p:cNvGrpSpPr>
              <a:grpSpLocks/>
            </p:cNvGrpSpPr>
            <p:nvPr/>
          </p:nvGrpSpPr>
          <p:grpSpPr bwMode="auto">
            <a:xfrm>
              <a:off x="351" y="1632"/>
              <a:ext cx="1281" cy="1354"/>
              <a:chOff x="4143" y="1632"/>
              <a:chExt cx="1281" cy="1354"/>
            </a:xfrm>
          </p:grpSpPr>
          <p:sp>
            <p:nvSpPr>
              <p:cNvPr id="53357" name="Freeform 202"/>
              <p:cNvSpPr>
                <a:spLocks/>
              </p:cNvSpPr>
              <p:nvPr/>
            </p:nvSpPr>
            <p:spPr bwMode="auto">
              <a:xfrm>
                <a:off x="4405" y="1829"/>
                <a:ext cx="1019" cy="1103"/>
              </a:xfrm>
              <a:custGeom>
                <a:avLst/>
                <a:gdLst>
                  <a:gd name="T0" fmla="*/ 66 w 1608"/>
                  <a:gd name="T1" fmla="*/ 1101 h 1103"/>
                  <a:gd name="T2" fmla="*/ 66 w 1608"/>
                  <a:gd name="T3" fmla="*/ 0 h 1103"/>
                  <a:gd name="T4" fmla="*/ 0 w 1608"/>
                  <a:gd name="T5" fmla="*/ 0 h 1103"/>
                  <a:gd name="T6" fmla="*/ 0 w 1608"/>
                  <a:gd name="T7" fmla="*/ 1103 h 1103"/>
                  <a:gd name="T8" fmla="*/ 66 w 1608"/>
                  <a:gd name="T9" fmla="*/ 1103 h 1103"/>
                  <a:gd name="T10" fmla="*/ 66 w 1608"/>
                  <a:gd name="T11" fmla="*/ 1103 h 1103"/>
                  <a:gd name="T12" fmla="*/ 0 60000 65536"/>
                  <a:gd name="T13" fmla="*/ 0 60000 65536"/>
                  <a:gd name="T14" fmla="*/ 0 60000 65536"/>
                  <a:gd name="T15" fmla="*/ 0 60000 65536"/>
                  <a:gd name="T16" fmla="*/ 0 60000 65536"/>
                  <a:gd name="T17" fmla="*/ 0 60000 65536"/>
                  <a:gd name="T18" fmla="*/ 0 w 1608"/>
                  <a:gd name="T19" fmla="*/ 0 h 1103"/>
                  <a:gd name="T20" fmla="*/ 1608 w 1608"/>
                  <a:gd name="T21" fmla="*/ 1103 h 1103"/>
                </a:gdLst>
                <a:ahLst/>
                <a:cxnLst>
                  <a:cxn ang="T12">
                    <a:pos x="T0" y="T1"/>
                  </a:cxn>
                  <a:cxn ang="T13">
                    <a:pos x="T2" y="T3"/>
                  </a:cxn>
                  <a:cxn ang="T14">
                    <a:pos x="T4" y="T5"/>
                  </a:cxn>
                  <a:cxn ang="T15">
                    <a:pos x="T6" y="T7"/>
                  </a:cxn>
                  <a:cxn ang="T16">
                    <a:pos x="T8" y="T9"/>
                  </a:cxn>
                  <a:cxn ang="T17">
                    <a:pos x="T10" y="T11"/>
                  </a:cxn>
                </a:cxnLst>
                <a:rect l="T18" t="T19" r="T20" b="T21"/>
                <a:pathLst>
                  <a:path w="1608" h="1103">
                    <a:moveTo>
                      <a:pt x="1608" y="1101"/>
                    </a:moveTo>
                    <a:lnTo>
                      <a:pt x="1608" y="0"/>
                    </a:lnTo>
                    <a:lnTo>
                      <a:pt x="0" y="0"/>
                    </a:lnTo>
                    <a:lnTo>
                      <a:pt x="0" y="1103"/>
                    </a:lnTo>
                    <a:lnTo>
                      <a:pt x="1608" y="1103"/>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grpSp>
            <p:nvGrpSpPr>
              <p:cNvPr id="11" name="Group 203"/>
              <p:cNvGrpSpPr>
                <a:grpSpLocks/>
              </p:cNvGrpSpPr>
              <p:nvPr/>
            </p:nvGrpSpPr>
            <p:grpSpPr bwMode="auto">
              <a:xfrm>
                <a:off x="4405" y="1925"/>
                <a:ext cx="1019" cy="894"/>
                <a:chOff x="2208" y="1920"/>
                <a:chExt cx="2130" cy="894"/>
              </a:xfrm>
            </p:grpSpPr>
            <p:sp>
              <p:nvSpPr>
                <p:cNvPr id="53365" name="Freeform 204"/>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close/>
                    </a:path>
                  </a:pathLst>
                </a:custGeom>
                <a:solidFill>
                  <a:schemeClr val="hlink"/>
                </a:solidFill>
                <a:ln w="9525">
                  <a:solidFill>
                    <a:schemeClr val="hlink"/>
                  </a:solidFill>
                  <a:round/>
                  <a:headEnd/>
                  <a:tailEnd/>
                </a:ln>
              </p:spPr>
              <p:txBody>
                <a:bodyPr>
                  <a:prstTxWarp prst="textNoShape">
                    <a:avLst/>
                  </a:prstTxWarp>
                </a:bodyPr>
                <a:lstStyle/>
                <a:p>
                  <a:endParaRPr lang="en-US">
                    <a:latin typeface="Calibri" charset="0"/>
                  </a:endParaRPr>
                </a:p>
              </p:txBody>
            </p:sp>
            <p:sp>
              <p:nvSpPr>
                <p:cNvPr id="53366" name="Freeform 205"/>
                <p:cNvSpPr>
                  <a:spLocks/>
                </p:cNvSpPr>
                <p:nvPr/>
              </p:nvSpPr>
              <p:spPr bwMode="auto">
                <a:xfrm>
                  <a:off x="2208" y="2263"/>
                  <a:ext cx="2130" cy="110"/>
                </a:xfrm>
                <a:custGeom>
                  <a:avLst/>
                  <a:gdLst>
                    <a:gd name="T0" fmla="*/ 11506 w 1608"/>
                    <a:gd name="T1" fmla="*/ 110 h 110"/>
                    <a:gd name="T2" fmla="*/ 11506 w 1608"/>
                    <a:gd name="T3" fmla="*/ 0 h 110"/>
                    <a:gd name="T4" fmla="*/ 0 w 1608"/>
                    <a:gd name="T5" fmla="*/ 0 h 110"/>
                    <a:gd name="T6" fmla="*/ 0 w 1608"/>
                    <a:gd name="T7" fmla="*/ 110 h 110"/>
                    <a:gd name="T8" fmla="*/ 11506 w 1608"/>
                    <a:gd name="T9" fmla="*/ 110 h 110"/>
                    <a:gd name="T10" fmla="*/ 11506 w 1608"/>
                    <a:gd name="T11" fmla="*/ 110 h 110"/>
                    <a:gd name="T12" fmla="*/ 0 60000 65536"/>
                    <a:gd name="T13" fmla="*/ 0 60000 65536"/>
                    <a:gd name="T14" fmla="*/ 0 60000 65536"/>
                    <a:gd name="T15" fmla="*/ 0 60000 65536"/>
                    <a:gd name="T16" fmla="*/ 0 60000 65536"/>
                    <a:gd name="T17" fmla="*/ 0 60000 65536"/>
                    <a:gd name="T18" fmla="*/ 0 w 1608"/>
                    <a:gd name="T19" fmla="*/ 0 h 110"/>
                    <a:gd name="T20" fmla="*/ 1608 w 1608"/>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1608" h="110">
                      <a:moveTo>
                        <a:pt x="1608" y="110"/>
                      </a:moveTo>
                      <a:lnTo>
                        <a:pt x="1608" y="0"/>
                      </a:lnTo>
                      <a:lnTo>
                        <a:pt x="0" y="0"/>
                      </a:lnTo>
                      <a:lnTo>
                        <a:pt x="0" y="110"/>
                      </a:lnTo>
                      <a:lnTo>
                        <a:pt x="1608" y="110"/>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67" name="Line 206"/>
                <p:cNvSpPr>
                  <a:spLocks noChangeShapeType="1"/>
                </p:cNvSpPr>
                <p:nvPr/>
              </p:nvSpPr>
              <p:spPr bwMode="auto">
                <a:xfrm flipH="1">
                  <a:off x="2208" y="1920"/>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8" name="Line 207"/>
                <p:cNvSpPr>
                  <a:spLocks noChangeShapeType="1"/>
                </p:cNvSpPr>
                <p:nvPr/>
              </p:nvSpPr>
              <p:spPr bwMode="auto">
                <a:xfrm flipH="1">
                  <a:off x="2208" y="2044"/>
                  <a:ext cx="2130" cy="2"/>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9" name="Line 208"/>
                <p:cNvSpPr>
                  <a:spLocks noChangeShapeType="1"/>
                </p:cNvSpPr>
                <p:nvPr/>
              </p:nvSpPr>
              <p:spPr bwMode="auto">
                <a:xfrm flipH="1">
                  <a:off x="2208" y="2154"/>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0" name="Line 209"/>
                <p:cNvSpPr>
                  <a:spLocks noChangeShapeType="1"/>
                </p:cNvSpPr>
                <p:nvPr/>
              </p:nvSpPr>
              <p:spPr bwMode="auto">
                <a:xfrm flipH="1">
                  <a:off x="2208" y="237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1" name="Line 210"/>
                <p:cNvSpPr>
                  <a:spLocks noChangeShapeType="1"/>
                </p:cNvSpPr>
                <p:nvPr/>
              </p:nvSpPr>
              <p:spPr bwMode="auto">
                <a:xfrm flipH="1">
                  <a:off x="2208" y="248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2" name="Line 211"/>
                <p:cNvSpPr>
                  <a:spLocks noChangeShapeType="1"/>
                </p:cNvSpPr>
                <p:nvPr/>
              </p:nvSpPr>
              <p:spPr bwMode="auto">
                <a:xfrm flipH="1">
                  <a:off x="2208" y="259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3" name="Line 212"/>
                <p:cNvSpPr>
                  <a:spLocks noChangeShapeType="1"/>
                </p:cNvSpPr>
                <p:nvPr/>
              </p:nvSpPr>
              <p:spPr bwMode="auto">
                <a:xfrm flipH="1">
                  <a:off x="2208" y="2703"/>
                  <a:ext cx="2130" cy="1"/>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74" name="Line 213"/>
                <p:cNvSpPr>
                  <a:spLocks noChangeShapeType="1"/>
                </p:cNvSpPr>
                <p:nvPr/>
              </p:nvSpPr>
              <p:spPr bwMode="auto">
                <a:xfrm flipH="1">
                  <a:off x="2208" y="2813"/>
                  <a:ext cx="2130" cy="1"/>
                </a:xfrm>
                <a:prstGeom prst="line">
                  <a:avLst/>
                </a:prstGeom>
                <a:noFill/>
                <a:ln w="20638">
                  <a:solidFill>
                    <a:srgbClr val="000000"/>
                  </a:solidFill>
                  <a:round/>
                  <a:headEnd/>
                  <a:tailEnd/>
                </a:ln>
              </p:spPr>
              <p:txBody>
                <a:bodyPr>
                  <a:prstTxWarp prst="textNoShape">
                    <a:avLst/>
                  </a:prstTxWarp>
                </a:bodyPr>
                <a:lstStyle/>
                <a:p>
                  <a:endParaRPr lang="en-US"/>
                </a:p>
              </p:txBody>
            </p:sp>
          </p:grpSp>
          <p:sp>
            <p:nvSpPr>
              <p:cNvPr id="53359" name="Line 214"/>
              <p:cNvSpPr>
                <a:spLocks noChangeShapeType="1"/>
              </p:cNvSpPr>
              <p:nvPr/>
            </p:nvSpPr>
            <p:spPr bwMode="auto">
              <a:xfrm>
                <a:off x="4480" y="1835"/>
                <a:ext cx="4" cy="1100"/>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0" name="Line 215"/>
              <p:cNvSpPr>
                <a:spLocks noChangeShapeType="1"/>
              </p:cNvSpPr>
              <p:nvPr/>
            </p:nvSpPr>
            <p:spPr bwMode="auto">
              <a:xfrm>
                <a:off x="4876" y="1824"/>
                <a:ext cx="1" cy="1106"/>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61" name="Text Box 216"/>
              <p:cNvSpPr txBox="1">
                <a:spLocks noChangeArrowheads="1"/>
              </p:cNvSpPr>
              <p:nvPr/>
            </p:nvSpPr>
            <p:spPr bwMode="auto">
              <a:xfrm>
                <a:off x="4993" y="1637"/>
                <a:ext cx="33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Data</a:t>
                </a:r>
              </a:p>
            </p:txBody>
          </p:sp>
          <p:sp>
            <p:nvSpPr>
              <p:cNvPr id="53362" name="Text Box 217"/>
              <p:cNvSpPr txBox="1">
                <a:spLocks noChangeArrowheads="1"/>
              </p:cNvSpPr>
              <p:nvPr/>
            </p:nvSpPr>
            <p:spPr bwMode="auto">
              <a:xfrm>
                <a:off x="4512" y="1632"/>
                <a:ext cx="27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Tag</a:t>
                </a:r>
              </a:p>
            </p:txBody>
          </p:sp>
          <p:sp>
            <p:nvSpPr>
              <p:cNvPr id="53363" name="Text Box 218"/>
              <p:cNvSpPr txBox="1">
                <a:spLocks noChangeArrowheads="1"/>
              </p:cNvSpPr>
              <p:nvPr/>
            </p:nvSpPr>
            <p:spPr bwMode="auto">
              <a:xfrm>
                <a:off x="4368" y="1632"/>
                <a:ext cx="181" cy="194"/>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V</a:t>
                </a:r>
              </a:p>
            </p:txBody>
          </p:sp>
          <p:sp>
            <p:nvSpPr>
              <p:cNvPr id="53364" name="Text Box 219"/>
              <p:cNvSpPr txBox="1">
                <a:spLocks noChangeArrowheads="1"/>
              </p:cNvSpPr>
              <p:nvPr/>
            </p:nvSpPr>
            <p:spPr bwMode="auto">
              <a:xfrm>
                <a:off x="4143" y="1776"/>
                <a:ext cx="287" cy="1210"/>
              </a:xfrm>
              <a:prstGeom prst="rect">
                <a:avLst/>
              </a:prstGeom>
              <a:noFill/>
              <a:ln w="12700">
                <a:noFill/>
                <a:miter lim="800000"/>
                <a:headEnd/>
                <a:tailEnd/>
              </a:ln>
            </p:spPr>
            <p:txBody>
              <a:bodyPr wrap="none">
                <a:prstTxWarp prst="textNoShape">
                  <a:avLst/>
                </a:prstTxWarp>
                <a:spAutoFit/>
              </a:bodyPr>
              <a:lstStyle/>
              <a:p>
                <a:pPr algn="r">
                  <a:lnSpc>
                    <a:spcPct val="110000"/>
                  </a:lnSpc>
                </a:pPr>
                <a:r>
                  <a:rPr lang="en-US" sz="1200">
                    <a:latin typeface="Calibri" charset="0"/>
                  </a:rPr>
                  <a:t>0</a:t>
                </a:r>
              </a:p>
              <a:p>
                <a:pPr algn="r">
                  <a:lnSpc>
                    <a:spcPct val="110000"/>
                  </a:lnSpc>
                </a:pPr>
                <a:r>
                  <a:rPr lang="en-US" sz="1200">
                    <a:latin typeface="Calibri" charset="0"/>
                  </a:rPr>
                  <a:t>1</a:t>
                </a:r>
              </a:p>
              <a:p>
                <a:pPr algn="r">
                  <a:lnSpc>
                    <a:spcPct val="110000"/>
                  </a:lnSpc>
                </a:pPr>
                <a:r>
                  <a:rPr lang="en-US" sz="1200">
                    <a:latin typeface="Calibri" charset="0"/>
                  </a:rPr>
                  <a:t>2</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a:t>
                </a:r>
              </a:p>
              <a:p>
                <a:pPr algn="r">
                  <a:lnSpc>
                    <a:spcPct val="110000"/>
                  </a:lnSpc>
                </a:pPr>
                <a:r>
                  <a:rPr lang="en-US" sz="1200">
                    <a:latin typeface="Calibri" charset="0"/>
                  </a:rPr>
                  <a:t> 253</a:t>
                </a:r>
              </a:p>
              <a:p>
                <a:pPr algn="r">
                  <a:lnSpc>
                    <a:spcPct val="110000"/>
                  </a:lnSpc>
                </a:pPr>
                <a:r>
                  <a:rPr lang="en-US" sz="1200">
                    <a:latin typeface="Calibri" charset="0"/>
                  </a:rPr>
                  <a:t> 254</a:t>
                </a:r>
              </a:p>
              <a:p>
                <a:pPr algn="r">
                  <a:lnSpc>
                    <a:spcPct val="110000"/>
                  </a:lnSpc>
                </a:pPr>
                <a:r>
                  <a:rPr lang="en-US" sz="1200">
                    <a:latin typeface="Calibri" charset="0"/>
                  </a:rPr>
                  <a:t> 255</a:t>
                </a:r>
              </a:p>
            </p:txBody>
          </p:sp>
        </p:grpSp>
      </p:grpSp>
      <p:grpSp>
        <p:nvGrpSpPr>
          <p:cNvPr id="12" name="Group 250"/>
          <p:cNvGrpSpPr>
            <a:grpSpLocks/>
          </p:cNvGrpSpPr>
          <p:nvPr/>
        </p:nvGrpSpPr>
        <p:grpSpPr bwMode="auto">
          <a:xfrm>
            <a:off x="2057401" y="1752600"/>
            <a:ext cx="5049839" cy="1752600"/>
            <a:chOff x="384" y="1200"/>
            <a:chExt cx="3181" cy="1104"/>
          </a:xfrm>
        </p:grpSpPr>
        <p:sp>
          <p:nvSpPr>
            <p:cNvPr id="53348" name="Line 20"/>
            <p:cNvSpPr>
              <a:spLocks noChangeShapeType="1"/>
            </p:cNvSpPr>
            <p:nvPr/>
          </p:nvSpPr>
          <p:spPr bwMode="auto">
            <a:xfrm>
              <a:off x="3282" y="1291"/>
              <a:ext cx="148"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49" name="Text Box 22"/>
            <p:cNvSpPr txBox="1">
              <a:spLocks noChangeArrowheads="1"/>
            </p:cNvSpPr>
            <p:nvPr/>
          </p:nvSpPr>
          <p:spPr bwMode="auto">
            <a:xfrm>
              <a:off x="3387" y="1212"/>
              <a:ext cx="178" cy="192"/>
            </a:xfrm>
            <a:prstGeom prst="rect">
              <a:avLst/>
            </a:prstGeom>
            <a:noFill/>
            <a:ln w="12700">
              <a:noFill/>
              <a:miter lim="800000"/>
              <a:headEnd/>
              <a:tailEnd/>
            </a:ln>
          </p:spPr>
          <p:txBody>
            <a:bodyPr wrap="none">
              <a:prstTxWarp prst="textNoShape">
                <a:avLst/>
              </a:prstTxWarp>
              <a:spAutoFit/>
            </a:bodyPr>
            <a:lstStyle/>
            <a:p>
              <a:r>
                <a:rPr lang="en-US" sz="1400" dirty="0">
                  <a:latin typeface="Calibri" charset="0"/>
                </a:rPr>
                <a:t>8</a:t>
              </a:r>
            </a:p>
          </p:txBody>
        </p:sp>
        <p:sp>
          <p:nvSpPr>
            <p:cNvPr id="53350" name="Text Box 23"/>
            <p:cNvSpPr txBox="1">
              <a:spLocks noChangeArrowheads="1"/>
            </p:cNvSpPr>
            <p:nvPr/>
          </p:nvSpPr>
          <p:spPr bwMode="auto">
            <a:xfrm>
              <a:off x="2754" y="1370"/>
              <a:ext cx="402" cy="213"/>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3351" name="Line 244"/>
            <p:cNvSpPr>
              <a:spLocks noChangeShapeType="1"/>
            </p:cNvSpPr>
            <p:nvPr/>
          </p:nvSpPr>
          <p:spPr bwMode="auto">
            <a:xfrm>
              <a:off x="3360" y="1200"/>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2" name="Line 245"/>
            <p:cNvSpPr>
              <a:spLocks noChangeShapeType="1"/>
            </p:cNvSpPr>
            <p:nvPr/>
          </p:nvSpPr>
          <p:spPr bwMode="auto">
            <a:xfrm>
              <a:off x="384" y="1584"/>
              <a:ext cx="297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3" name="Line 246"/>
            <p:cNvSpPr>
              <a:spLocks noChangeShapeType="1"/>
            </p:cNvSpPr>
            <p:nvPr/>
          </p:nvSpPr>
          <p:spPr bwMode="auto">
            <a:xfrm>
              <a:off x="384" y="1584"/>
              <a:ext cx="0" cy="72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54" name="Line 247"/>
            <p:cNvSpPr>
              <a:spLocks noChangeShapeType="1"/>
            </p:cNvSpPr>
            <p:nvPr/>
          </p:nvSpPr>
          <p:spPr bwMode="auto">
            <a:xfrm>
              <a:off x="384" y="2304"/>
              <a:ext cx="240"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nvGrpSpPr>
          <p:cNvPr id="13" name="Group 284"/>
          <p:cNvGrpSpPr>
            <a:grpSpLocks/>
          </p:cNvGrpSpPr>
          <p:nvPr/>
        </p:nvGrpSpPr>
        <p:grpSpPr bwMode="auto">
          <a:xfrm>
            <a:off x="1905000" y="1709739"/>
            <a:ext cx="7194550" cy="3700464"/>
            <a:chOff x="240" y="1029"/>
            <a:chExt cx="4532" cy="2331"/>
          </a:xfrm>
        </p:grpSpPr>
        <p:sp>
          <p:nvSpPr>
            <p:cNvPr id="53309" name="Text Box 14"/>
            <p:cNvSpPr txBox="1">
              <a:spLocks noChangeArrowheads="1"/>
            </p:cNvSpPr>
            <p:nvPr/>
          </p:nvSpPr>
          <p:spPr bwMode="auto">
            <a:xfrm>
              <a:off x="2592" y="1029"/>
              <a:ext cx="240" cy="192"/>
            </a:xfrm>
            <a:prstGeom prst="rect">
              <a:avLst/>
            </a:prstGeom>
            <a:noFill/>
            <a:ln w="12700">
              <a:noFill/>
              <a:miter lim="800000"/>
              <a:headEnd/>
              <a:tailEnd/>
            </a:ln>
          </p:spPr>
          <p:txBody>
            <a:bodyPr wrap="none">
              <a:prstTxWarp prst="textNoShape">
                <a:avLst/>
              </a:prstTxWarp>
              <a:spAutoFit/>
            </a:bodyPr>
            <a:lstStyle/>
            <a:p>
              <a:r>
                <a:rPr lang="en-US" sz="1400" dirty="0">
                  <a:latin typeface="Calibri" charset="0"/>
                </a:rPr>
                <a:t>22</a:t>
              </a:r>
            </a:p>
          </p:txBody>
        </p:sp>
        <p:sp>
          <p:nvSpPr>
            <p:cNvPr id="53310" name="Line 16"/>
            <p:cNvSpPr>
              <a:spLocks noChangeShapeType="1"/>
            </p:cNvSpPr>
            <p:nvPr/>
          </p:nvSpPr>
          <p:spPr bwMode="auto">
            <a:xfrm>
              <a:off x="2544" y="1152"/>
              <a:ext cx="145" cy="55"/>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311" name="Text Box 18"/>
            <p:cNvSpPr txBox="1">
              <a:spLocks noChangeArrowheads="1"/>
            </p:cNvSpPr>
            <p:nvPr/>
          </p:nvSpPr>
          <p:spPr bwMode="auto">
            <a:xfrm>
              <a:off x="1296" y="1038"/>
              <a:ext cx="291" cy="213"/>
            </a:xfrm>
            <a:prstGeom prst="rect">
              <a:avLst/>
            </a:prstGeom>
            <a:noFill/>
            <a:ln w="12700">
              <a:noFill/>
              <a:miter lim="800000"/>
              <a:headEnd/>
              <a:tailEnd/>
            </a:ln>
          </p:spPr>
          <p:txBody>
            <a:bodyPr wrap="none">
              <a:prstTxWarp prst="textNoShape">
                <a:avLst/>
              </a:prstTxWarp>
              <a:spAutoFit/>
            </a:bodyPr>
            <a:lstStyle/>
            <a:p>
              <a:r>
                <a:rPr lang="en-US" sz="1600" dirty="0">
                  <a:latin typeface="Calibri" charset="0"/>
                </a:rPr>
                <a:t>Tag</a:t>
              </a:r>
            </a:p>
          </p:txBody>
        </p:sp>
        <p:grpSp>
          <p:nvGrpSpPr>
            <p:cNvPr id="14" name="Group 259"/>
            <p:cNvGrpSpPr>
              <a:grpSpLocks/>
            </p:cNvGrpSpPr>
            <p:nvPr/>
          </p:nvGrpSpPr>
          <p:grpSpPr bwMode="auto">
            <a:xfrm>
              <a:off x="240" y="1056"/>
              <a:ext cx="4532" cy="2304"/>
              <a:chOff x="240" y="1200"/>
              <a:chExt cx="4532" cy="2304"/>
            </a:xfrm>
          </p:grpSpPr>
          <p:grpSp>
            <p:nvGrpSpPr>
              <p:cNvPr id="15" name="Group 222"/>
              <p:cNvGrpSpPr>
                <a:grpSpLocks/>
              </p:cNvGrpSpPr>
              <p:nvPr/>
            </p:nvGrpSpPr>
            <p:grpSpPr bwMode="auto">
              <a:xfrm>
                <a:off x="624" y="2304"/>
                <a:ext cx="404" cy="1200"/>
                <a:chOff x="624" y="2304"/>
                <a:chExt cx="404" cy="1200"/>
              </a:xfrm>
            </p:grpSpPr>
            <p:sp>
              <p:nvSpPr>
                <p:cNvPr id="53342" name="Freeform 5"/>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3" name="Line 6"/>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44" name="Freeform 7"/>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5" name="Freeform 1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6" name="Freeform 1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7" name="Line 52"/>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6" name="Group 223"/>
              <p:cNvGrpSpPr>
                <a:grpSpLocks/>
              </p:cNvGrpSpPr>
              <p:nvPr/>
            </p:nvGrpSpPr>
            <p:grpSpPr bwMode="auto">
              <a:xfrm>
                <a:off x="1872" y="2304"/>
                <a:ext cx="404" cy="1200"/>
                <a:chOff x="624" y="2304"/>
                <a:chExt cx="404" cy="1200"/>
              </a:xfrm>
            </p:grpSpPr>
            <p:sp>
              <p:nvSpPr>
                <p:cNvPr id="53336" name="Freeform 224"/>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7" name="Line 225"/>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8" name="Freeform 226"/>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9" name="Freeform 227"/>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40" name="Freeform 228"/>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41" name="Line 229"/>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7" name="Group 230"/>
              <p:cNvGrpSpPr>
                <a:grpSpLocks/>
              </p:cNvGrpSpPr>
              <p:nvPr/>
            </p:nvGrpSpPr>
            <p:grpSpPr bwMode="auto">
              <a:xfrm>
                <a:off x="3120" y="2304"/>
                <a:ext cx="404" cy="1200"/>
                <a:chOff x="624" y="2304"/>
                <a:chExt cx="404" cy="1200"/>
              </a:xfrm>
            </p:grpSpPr>
            <p:sp>
              <p:nvSpPr>
                <p:cNvPr id="53330" name="Freeform 231"/>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1" name="Line 232"/>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32" name="Freeform 233"/>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3" name="Freeform 234"/>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34" name="Freeform 235"/>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35" name="Line 236"/>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grpSp>
            <p:nvGrpSpPr>
              <p:cNvPr id="18" name="Group 237"/>
              <p:cNvGrpSpPr>
                <a:grpSpLocks/>
              </p:cNvGrpSpPr>
              <p:nvPr/>
            </p:nvGrpSpPr>
            <p:grpSpPr bwMode="auto">
              <a:xfrm>
                <a:off x="4368" y="2304"/>
                <a:ext cx="404" cy="1200"/>
                <a:chOff x="624" y="2304"/>
                <a:chExt cx="404" cy="1200"/>
              </a:xfrm>
            </p:grpSpPr>
            <p:sp>
              <p:nvSpPr>
                <p:cNvPr id="53324" name="Freeform 238"/>
                <p:cNvSpPr>
                  <a:spLocks/>
                </p:cNvSpPr>
                <p:nvPr/>
              </p:nvSpPr>
              <p:spPr bwMode="auto">
                <a:xfrm>
                  <a:off x="624" y="3342"/>
                  <a:ext cx="158" cy="162"/>
                </a:xfrm>
                <a:custGeom>
                  <a:avLst/>
                  <a:gdLst>
                    <a:gd name="T0" fmla="*/ 0 w 222"/>
                    <a:gd name="T1" fmla="*/ 66 h 172"/>
                    <a:gd name="T2" fmla="*/ 1 w 222"/>
                    <a:gd name="T3" fmla="*/ 74 h 172"/>
                    <a:gd name="T4" fmla="*/ 1 w 222"/>
                    <a:gd name="T5" fmla="*/ 83 h 172"/>
                    <a:gd name="T6" fmla="*/ 1 w 222"/>
                    <a:gd name="T7" fmla="*/ 88 h 172"/>
                    <a:gd name="T8" fmla="*/ 2 w 222"/>
                    <a:gd name="T9" fmla="*/ 94 h 172"/>
                    <a:gd name="T10" fmla="*/ 3 w 222"/>
                    <a:gd name="T11" fmla="*/ 100 h 172"/>
                    <a:gd name="T12" fmla="*/ 4 w 222"/>
                    <a:gd name="T13" fmla="*/ 104 h 172"/>
                    <a:gd name="T14" fmla="*/ 6 w 222"/>
                    <a:gd name="T15" fmla="*/ 108 h 172"/>
                    <a:gd name="T16" fmla="*/ 7 w 222"/>
                    <a:gd name="T17" fmla="*/ 111 h 172"/>
                    <a:gd name="T18" fmla="*/ 9 w 222"/>
                    <a:gd name="T19" fmla="*/ 114 h 172"/>
                    <a:gd name="T20" fmla="*/ 10 w 222"/>
                    <a:gd name="T21" fmla="*/ 114 h 172"/>
                    <a:gd name="T22" fmla="*/ 11 w 222"/>
                    <a:gd name="T23" fmla="*/ 114 h 172"/>
                    <a:gd name="T24" fmla="*/ 14 w 222"/>
                    <a:gd name="T25" fmla="*/ 111 h 172"/>
                    <a:gd name="T26" fmla="*/ 15 w 222"/>
                    <a:gd name="T27" fmla="*/ 108 h 172"/>
                    <a:gd name="T28" fmla="*/ 16 w 222"/>
                    <a:gd name="T29" fmla="*/ 104 h 172"/>
                    <a:gd name="T30" fmla="*/ 17 w 222"/>
                    <a:gd name="T31" fmla="*/ 100 h 172"/>
                    <a:gd name="T32" fmla="*/ 19 w 222"/>
                    <a:gd name="T33" fmla="*/ 94 h 172"/>
                    <a:gd name="T34" fmla="*/ 19 w 222"/>
                    <a:gd name="T35" fmla="*/ 88 h 172"/>
                    <a:gd name="T36" fmla="*/ 20 w 222"/>
                    <a:gd name="T37" fmla="*/ 83 h 172"/>
                    <a:gd name="T38" fmla="*/ 21 w 222"/>
                    <a:gd name="T39" fmla="*/ 74 h 172"/>
                    <a:gd name="T40" fmla="*/ 21 w 222"/>
                    <a:gd name="T41" fmla="*/ 69 h 172"/>
                    <a:gd name="T42" fmla="*/ 21 w 222"/>
                    <a:gd name="T43" fmla="*/ 0 h 172"/>
                    <a:gd name="T44" fmla="*/ 1 w 222"/>
                    <a:gd name="T45" fmla="*/ 0 h 172"/>
                    <a:gd name="T46" fmla="*/ 1 w 222"/>
                    <a:gd name="T47" fmla="*/ 69 h 172"/>
                    <a:gd name="T48" fmla="*/ 1 w 222"/>
                    <a:gd name="T49" fmla="*/ 69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
                    <a:gd name="T76" fmla="*/ 0 h 172"/>
                    <a:gd name="T77" fmla="*/ 222 w 222"/>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 h="172">
                      <a:moveTo>
                        <a:pt x="0" y="101"/>
                      </a:moveTo>
                      <a:lnTo>
                        <a:pt x="3" y="114"/>
                      </a:lnTo>
                      <a:lnTo>
                        <a:pt x="7" y="125"/>
                      </a:lnTo>
                      <a:lnTo>
                        <a:pt x="13" y="134"/>
                      </a:lnTo>
                      <a:lnTo>
                        <a:pt x="23" y="143"/>
                      </a:lnTo>
                      <a:lnTo>
                        <a:pt x="33" y="152"/>
                      </a:lnTo>
                      <a:lnTo>
                        <a:pt x="47" y="158"/>
                      </a:lnTo>
                      <a:lnTo>
                        <a:pt x="60" y="165"/>
                      </a:lnTo>
                      <a:lnTo>
                        <a:pt x="77" y="169"/>
                      </a:lnTo>
                      <a:lnTo>
                        <a:pt x="94" y="172"/>
                      </a:lnTo>
                      <a:lnTo>
                        <a:pt x="111" y="172"/>
                      </a:lnTo>
                      <a:lnTo>
                        <a:pt x="131" y="172"/>
                      </a:lnTo>
                      <a:lnTo>
                        <a:pt x="148" y="169"/>
                      </a:lnTo>
                      <a:lnTo>
                        <a:pt x="161" y="165"/>
                      </a:lnTo>
                      <a:lnTo>
                        <a:pt x="178" y="158"/>
                      </a:lnTo>
                      <a:lnTo>
                        <a:pt x="188" y="152"/>
                      </a:lnTo>
                      <a:lnTo>
                        <a:pt x="202" y="143"/>
                      </a:lnTo>
                      <a:lnTo>
                        <a:pt x="208" y="134"/>
                      </a:lnTo>
                      <a:lnTo>
                        <a:pt x="215" y="125"/>
                      </a:lnTo>
                      <a:lnTo>
                        <a:pt x="222" y="114"/>
                      </a:lnTo>
                      <a:lnTo>
                        <a:pt x="222" y="104"/>
                      </a:lnTo>
                      <a:lnTo>
                        <a:pt x="222" y="0"/>
                      </a:lnTo>
                      <a:lnTo>
                        <a:pt x="3" y="0"/>
                      </a:lnTo>
                      <a:lnTo>
                        <a:pt x="3" y="104"/>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5" name="Line 239"/>
                <p:cNvSpPr>
                  <a:spLocks noChangeShapeType="1"/>
                </p:cNvSpPr>
                <p:nvPr/>
              </p:nvSpPr>
              <p:spPr bwMode="auto">
                <a:xfrm>
                  <a:off x="651" y="2304"/>
                  <a:ext cx="6" cy="1036"/>
                </a:xfrm>
                <a:prstGeom prst="line">
                  <a:avLst/>
                </a:prstGeom>
                <a:noFill/>
                <a:ln w="20701">
                  <a:solidFill>
                    <a:srgbClr val="000000"/>
                  </a:solidFill>
                  <a:round/>
                  <a:headEnd type="oval" w="sm" len="sm"/>
                  <a:tailEnd/>
                </a:ln>
              </p:spPr>
              <p:txBody>
                <a:bodyPr>
                  <a:prstTxWarp prst="textNoShape">
                    <a:avLst/>
                  </a:prstTxWarp>
                </a:bodyPr>
                <a:lstStyle/>
                <a:p>
                  <a:endParaRPr lang="en-US"/>
                </a:p>
              </p:txBody>
            </p:sp>
            <p:sp>
              <p:nvSpPr>
                <p:cNvPr id="53326" name="Freeform 240"/>
                <p:cNvSpPr>
                  <a:spLocks/>
                </p:cNvSpPr>
                <p:nvPr/>
              </p:nvSpPr>
              <p:spPr bwMode="auto">
                <a:xfrm>
                  <a:off x="739" y="3218"/>
                  <a:ext cx="180" cy="113"/>
                </a:xfrm>
                <a:custGeom>
                  <a:avLst/>
                  <a:gdLst>
                    <a:gd name="T0" fmla="*/ 24 w 252"/>
                    <a:gd name="T1" fmla="*/ 0 h 136"/>
                    <a:gd name="T2" fmla="*/ 24 w 252"/>
                    <a:gd name="T3" fmla="*/ 18 h 136"/>
                    <a:gd name="T4" fmla="*/ 0 w 252"/>
                    <a:gd name="T5" fmla="*/ 18 h 136"/>
                    <a:gd name="T6" fmla="*/ 0 w 252"/>
                    <a:gd name="T7" fmla="*/ 37 h 136"/>
                    <a:gd name="T8" fmla="*/ 0 60000 65536"/>
                    <a:gd name="T9" fmla="*/ 0 60000 65536"/>
                    <a:gd name="T10" fmla="*/ 0 60000 65536"/>
                    <a:gd name="T11" fmla="*/ 0 60000 65536"/>
                    <a:gd name="T12" fmla="*/ 0 w 252"/>
                    <a:gd name="T13" fmla="*/ 0 h 136"/>
                    <a:gd name="T14" fmla="*/ 252 w 252"/>
                    <a:gd name="T15" fmla="*/ 136 h 136"/>
                  </a:gdLst>
                  <a:ahLst/>
                  <a:cxnLst>
                    <a:cxn ang="T8">
                      <a:pos x="T0" y="T1"/>
                    </a:cxn>
                    <a:cxn ang="T9">
                      <a:pos x="T2" y="T3"/>
                    </a:cxn>
                    <a:cxn ang="T10">
                      <a:pos x="T4" y="T5"/>
                    </a:cxn>
                    <a:cxn ang="T11">
                      <a:pos x="T6" y="T7"/>
                    </a:cxn>
                  </a:cxnLst>
                  <a:rect l="T12" t="T13" r="T14" b="T15"/>
                  <a:pathLst>
                    <a:path w="252" h="136">
                      <a:moveTo>
                        <a:pt x="248" y="0"/>
                      </a:moveTo>
                      <a:lnTo>
                        <a:pt x="252" y="68"/>
                      </a:lnTo>
                      <a:lnTo>
                        <a:pt x="0" y="68"/>
                      </a:lnTo>
                      <a:lnTo>
                        <a:pt x="0" y="136"/>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7" name="Freeform 241"/>
                <p:cNvSpPr>
                  <a:spLocks/>
                </p:cNvSpPr>
                <p:nvPr/>
              </p:nvSpPr>
              <p:spPr bwMode="auto">
                <a:xfrm>
                  <a:off x="808" y="3069"/>
                  <a:ext cx="220" cy="149"/>
                </a:xfrm>
                <a:custGeom>
                  <a:avLst/>
                  <a:gdLst>
                    <a:gd name="T0" fmla="*/ 52 w 249"/>
                    <a:gd name="T1" fmla="*/ 79 h 165"/>
                    <a:gd name="T2" fmla="*/ 61 w 249"/>
                    <a:gd name="T3" fmla="*/ 79 h 165"/>
                    <a:gd name="T4" fmla="*/ 70 w 249"/>
                    <a:gd name="T5" fmla="*/ 79 h 165"/>
                    <a:gd name="T6" fmla="*/ 76 w 249"/>
                    <a:gd name="T7" fmla="*/ 76 h 165"/>
                    <a:gd name="T8" fmla="*/ 84 w 249"/>
                    <a:gd name="T9" fmla="*/ 71 h 165"/>
                    <a:gd name="T10" fmla="*/ 91 w 249"/>
                    <a:gd name="T11" fmla="*/ 69 h 165"/>
                    <a:gd name="T12" fmla="*/ 95 w 249"/>
                    <a:gd name="T13" fmla="*/ 64 h 165"/>
                    <a:gd name="T14" fmla="*/ 99 w 249"/>
                    <a:gd name="T15" fmla="*/ 58 h 165"/>
                    <a:gd name="T16" fmla="*/ 104 w 249"/>
                    <a:gd name="T17" fmla="*/ 52 h 165"/>
                    <a:gd name="T18" fmla="*/ 104 w 249"/>
                    <a:gd name="T19" fmla="*/ 46 h 165"/>
                    <a:gd name="T20" fmla="*/ 104 w 249"/>
                    <a:gd name="T21" fmla="*/ 40 h 165"/>
                    <a:gd name="T22" fmla="*/ 104 w 249"/>
                    <a:gd name="T23" fmla="*/ 33 h 165"/>
                    <a:gd name="T24" fmla="*/ 104 w 249"/>
                    <a:gd name="T25" fmla="*/ 28 h 165"/>
                    <a:gd name="T26" fmla="*/ 99 w 249"/>
                    <a:gd name="T27" fmla="*/ 22 h 165"/>
                    <a:gd name="T28" fmla="*/ 95 w 249"/>
                    <a:gd name="T29" fmla="*/ 17 h 165"/>
                    <a:gd name="T30" fmla="*/ 91 w 249"/>
                    <a:gd name="T31" fmla="*/ 12 h 165"/>
                    <a:gd name="T32" fmla="*/ 84 w 249"/>
                    <a:gd name="T33" fmla="*/ 8 h 165"/>
                    <a:gd name="T34" fmla="*/ 76 w 249"/>
                    <a:gd name="T35" fmla="*/ 5 h 165"/>
                    <a:gd name="T36" fmla="*/ 70 w 249"/>
                    <a:gd name="T37" fmla="*/ 4 h 165"/>
                    <a:gd name="T38" fmla="*/ 61 w 249"/>
                    <a:gd name="T39" fmla="*/ 2 h 165"/>
                    <a:gd name="T40" fmla="*/ 52 w 249"/>
                    <a:gd name="T41" fmla="*/ 0 h 165"/>
                    <a:gd name="T42" fmla="*/ 44 w 249"/>
                    <a:gd name="T43" fmla="*/ 2 h 165"/>
                    <a:gd name="T44" fmla="*/ 37 w 249"/>
                    <a:gd name="T45" fmla="*/ 4 h 165"/>
                    <a:gd name="T46" fmla="*/ 29 w 249"/>
                    <a:gd name="T47" fmla="*/ 5 h 165"/>
                    <a:gd name="T48" fmla="*/ 21 w 249"/>
                    <a:gd name="T49" fmla="*/ 8 h 165"/>
                    <a:gd name="T50" fmla="*/ 16 w 249"/>
                    <a:gd name="T51" fmla="*/ 12 h 165"/>
                    <a:gd name="T52" fmla="*/ 10 w 249"/>
                    <a:gd name="T53" fmla="*/ 17 h 165"/>
                    <a:gd name="T54" fmla="*/ 6 w 249"/>
                    <a:gd name="T55" fmla="*/ 22 h 165"/>
                    <a:gd name="T56" fmla="*/ 4 w 249"/>
                    <a:gd name="T57" fmla="*/ 28 h 165"/>
                    <a:gd name="T58" fmla="*/ 4 w 249"/>
                    <a:gd name="T59" fmla="*/ 33 h 165"/>
                    <a:gd name="T60" fmla="*/ 0 w 249"/>
                    <a:gd name="T61" fmla="*/ 40 h 165"/>
                    <a:gd name="T62" fmla="*/ 4 w 249"/>
                    <a:gd name="T63" fmla="*/ 46 h 165"/>
                    <a:gd name="T64" fmla="*/ 4 w 249"/>
                    <a:gd name="T65" fmla="*/ 52 h 165"/>
                    <a:gd name="T66" fmla="*/ 6 w 249"/>
                    <a:gd name="T67" fmla="*/ 58 h 165"/>
                    <a:gd name="T68" fmla="*/ 10 w 249"/>
                    <a:gd name="T69" fmla="*/ 64 h 165"/>
                    <a:gd name="T70" fmla="*/ 16 w 249"/>
                    <a:gd name="T71" fmla="*/ 69 h 165"/>
                    <a:gd name="T72" fmla="*/ 21 w 249"/>
                    <a:gd name="T73" fmla="*/ 71 h 165"/>
                    <a:gd name="T74" fmla="*/ 29 w 249"/>
                    <a:gd name="T75" fmla="*/ 76 h 165"/>
                    <a:gd name="T76" fmla="*/ 37 w 249"/>
                    <a:gd name="T77" fmla="*/ 79 h 165"/>
                    <a:gd name="T78" fmla="*/ 44 w 249"/>
                    <a:gd name="T79" fmla="*/ 79 h 165"/>
                    <a:gd name="T80" fmla="*/ 52 w 249"/>
                    <a:gd name="T81" fmla="*/ 80 h 165"/>
                    <a:gd name="T82" fmla="*/ 52 w 249"/>
                    <a:gd name="T83" fmla="*/ 80 h 1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9"/>
                    <a:gd name="T127" fmla="*/ 0 h 165"/>
                    <a:gd name="T128" fmla="*/ 249 w 249"/>
                    <a:gd name="T129" fmla="*/ 165 h 1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9" h="165">
                      <a:moveTo>
                        <a:pt x="125" y="162"/>
                      </a:moveTo>
                      <a:lnTo>
                        <a:pt x="145" y="162"/>
                      </a:lnTo>
                      <a:lnTo>
                        <a:pt x="165" y="160"/>
                      </a:lnTo>
                      <a:lnTo>
                        <a:pt x="182" y="154"/>
                      </a:lnTo>
                      <a:lnTo>
                        <a:pt x="199" y="147"/>
                      </a:lnTo>
                      <a:lnTo>
                        <a:pt x="216" y="140"/>
                      </a:lnTo>
                      <a:lnTo>
                        <a:pt x="226" y="130"/>
                      </a:lnTo>
                      <a:lnTo>
                        <a:pt x="236" y="121"/>
                      </a:lnTo>
                      <a:lnTo>
                        <a:pt x="246" y="108"/>
                      </a:lnTo>
                      <a:lnTo>
                        <a:pt x="249" y="94"/>
                      </a:lnTo>
                      <a:lnTo>
                        <a:pt x="249" y="81"/>
                      </a:lnTo>
                      <a:lnTo>
                        <a:pt x="249" y="68"/>
                      </a:lnTo>
                      <a:lnTo>
                        <a:pt x="246" y="57"/>
                      </a:lnTo>
                      <a:lnTo>
                        <a:pt x="236" y="44"/>
                      </a:lnTo>
                      <a:lnTo>
                        <a:pt x="226" y="35"/>
                      </a:lnTo>
                      <a:lnTo>
                        <a:pt x="216" y="24"/>
                      </a:lnTo>
                      <a:lnTo>
                        <a:pt x="199" y="15"/>
                      </a:lnTo>
                      <a:lnTo>
                        <a:pt x="182" y="9"/>
                      </a:lnTo>
                      <a:lnTo>
                        <a:pt x="165" y="4"/>
                      </a:lnTo>
                      <a:lnTo>
                        <a:pt x="145" y="2"/>
                      </a:lnTo>
                      <a:lnTo>
                        <a:pt x="125" y="0"/>
                      </a:lnTo>
                      <a:lnTo>
                        <a:pt x="105" y="2"/>
                      </a:lnTo>
                      <a:lnTo>
                        <a:pt x="88" y="4"/>
                      </a:lnTo>
                      <a:lnTo>
                        <a:pt x="68" y="9"/>
                      </a:lnTo>
                      <a:lnTo>
                        <a:pt x="51" y="15"/>
                      </a:lnTo>
                      <a:lnTo>
                        <a:pt x="37" y="24"/>
                      </a:lnTo>
                      <a:lnTo>
                        <a:pt x="24" y="35"/>
                      </a:lnTo>
                      <a:lnTo>
                        <a:pt x="14" y="44"/>
                      </a:lnTo>
                      <a:lnTo>
                        <a:pt x="7" y="57"/>
                      </a:lnTo>
                      <a:lnTo>
                        <a:pt x="4" y="68"/>
                      </a:lnTo>
                      <a:lnTo>
                        <a:pt x="0" y="81"/>
                      </a:lnTo>
                      <a:lnTo>
                        <a:pt x="4" y="94"/>
                      </a:lnTo>
                      <a:lnTo>
                        <a:pt x="7" y="108"/>
                      </a:lnTo>
                      <a:lnTo>
                        <a:pt x="14" y="121"/>
                      </a:lnTo>
                      <a:lnTo>
                        <a:pt x="24" y="130"/>
                      </a:lnTo>
                      <a:lnTo>
                        <a:pt x="37" y="140"/>
                      </a:lnTo>
                      <a:lnTo>
                        <a:pt x="51" y="147"/>
                      </a:lnTo>
                      <a:lnTo>
                        <a:pt x="68" y="154"/>
                      </a:lnTo>
                      <a:lnTo>
                        <a:pt x="88" y="160"/>
                      </a:lnTo>
                      <a:lnTo>
                        <a:pt x="105" y="162"/>
                      </a:lnTo>
                      <a:lnTo>
                        <a:pt x="125" y="165"/>
                      </a:lnTo>
                    </a:path>
                  </a:pathLst>
                </a:custGeom>
                <a:noFill/>
                <a:ln w="20638">
                  <a:solidFill>
                    <a:srgbClr val="000000"/>
                  </a:solidFill>
                  <a:round/>
                  <a:headEnd/>
                  <a:tailEnd/>
                </a:ln>
              </p:spPr>
              <p:txBody>
                <a:bodyPr>
                  <a:prstTxWarp prst="textNoShape">
                    <a:avLst/>
                  </a:prstTxWarp>
                </a:bodyPr>
                <a:lstStyle/>
                <a:p>
                  <a:endParaRPr lang="en-US">
                    <a:latin typeface="Calibri" charset="0"/>
                  </a:endParaRPr>
                </a:p>
              </p:txBody>
            </p:sp>
            <p:sp>
              <p:nvSpPr>
                <p:cNvPr id="53328" name="Freeform 242"/>
                <p:cNvSpPr>
                  <a:spLocks noEditPoints="1"/>
                </p:cNvSpPr>
                <p:nvPr/>
              </p:nvSpPr>
              <p:spPr bwMode="auto">
                <a:xfrm>
                  <a:off x="886" y="3134"/>
                  <a:ext cx="65" cy="22"/>
                </a:xfrm>
                <a:custGeom>
                  <a:avLst/>
                  <a:gdLst>
                    <a:gd name="T0" fmla="*/ 0 w 74"/>
                    <a:gd name="T1" fmla="*/ 0 h 25"/>
                    <a:gd name="T2" fmla="*/ 30 w 74"/>
                    <a:gd name="T3" fmla="*/ 0 h 25"/>
                    <a:gd name="T4" fmla="*/ 30 w 74"/>
                    <a:gd name="T5" fmla="*/ 4 h 25"/>
                    <a:gd name="T6" fmla="*/ 3 w 74"/>
                    <a:gd name="T7" fmla="*/ 4 h 25"/>
                    <a:gd name="T8" fmla="*/ 3 w 74"/>
                    <a:gd name="T9" fmla="*/ 0 h 25"/>
                    <a:gd name="T10" fmla="*/ 3 w 74"/>
                    <a:gd name="T11" fmla="*/ 0 h 25"/>
                    <a:gd name="T12" fmla="*/ 0 w 74"/>
                    <a:gd name="T13" fmla="*/ 0 h 25"/>
                    <a:gd name="T14" fmla="*/ 3 w 74"/>
                    <a:gd name="T15" fmla="*/ 8 h 25"/>
                    <a:gd name="T16" fmla="*/ 30 w 74"/>
                    <a:gd name="T17" fmla="*/ 8 h 25"/>
                    <a:gd name="T18" fmla="*/ 30 w 74"/>
                    <a:gd name="T19" fmla="*/ 10 h 25"/>
                    <a:gd name="T20" fmla="*/ 3 w 74"/>
                    <a:gd name="T21" fmla="*/ 10 h 25"/>
                    <a:gd name="T22" fmla="*/ 3 w 74"/>
                    <a:gd name="T23" fmla="*/ 8 h 25"/>
                    <a:gd name="T24" fmla="*/ 3 w 74"/>
                    <a:gd name="T25" fmla="*/ 8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25"/>
                    <a:gd name="T41" fmla="*/ 74 w 74"/>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25">
                      <a:moveTo>
                        <a:pt x="0" y="0"/>
                      </a:moveTo>
                      <a:lnTo>
                        <a:pt x="74" y="0"/>
                      </a:lnTo>
                      <a:lnTo>
                        <a:pt x="74" y="7"/>
                      </a:lnTo>
                      <a:lnTo>
                        <a:pt x="3" y="7"/>
                      </a:lnTo>
                      <a:lnTo>
                        <a:pt x="3" y="0"/>
                      </a:lnTo>
                      <a:lnTo>
                        <a:pt x="0" y="0"/>
                      </a:lnTo>
                      <a:close/>
                      <a:moveTo>
                        <a:pt x="3" y="18"/>
                      </a:moveTo>
                      <a:lnTo>
                        <a:pt x="74" y="18"/>
                      </a:lnTo>
                      <a:lnTo>
                        <a:pt x="74" y="25"/>
                      </a:lnTo>
                      <a:lnTo>
                        <a:pt x="3" y="25"/>
                      </a:lnTo>
                      <a:lnTo>
                        <a:pt x="3" y="18"/>
                      </a:lnTo>
                      <a:close/>
                    </a:path>
                  </a:pathLst>
                </a:custGeom>
                <a:solidFill>
                  <a:srgbClr val="000000"/>
                </a:solidFill>
                <a:ln w="9525">
                  <a:noFill/>
                  <a:round/>
                  <a:headEnd/>
                  <a:tailEnd/>
                </a:ln>
              </p:spPr>
              <p:txBody>
                <a:bodyPr>
                  <a:prstTxWarp prst="textNoShape">
                    <a:avLst/>
                  </a:prstTxWarp>
                </a:bodyPr>
                <a:lstStyle/>
                <a:p>
                  <a:endParaRPr lang="en-US">
                    <a:latin typeface="Calibri" charset="0"/>
                  </a:endParaRPr>
                </a:p>
              </p:txBody>
            </p:sp>
            <p:sp>
              <p:nvSpPr>
                <p:cNvPr id="53329" name="Line 243"/>
                <p:cNvSpPr>
                  <a:spLocks noChangeShapeType="1"/>
                </p:cNvSpPr>
                <p:nvPr/>
              </p:nvSpPr>
              <p:spPr bwMode="auto">
                <a:xfrm>
                  <a:off x="912" y="2304"/>
                  <a:ext cx="0" cy="768"/>
                </a:xfrm>
                <a:prstGeom prst="line">
                  <a:avLst/>
                </a:prstGeom>
                <a:noFill/>
                <a:ln w="38100">
                  <a:solidFill>
                    <a:srgbClr val="000000"/>
                  </a:solidFill>
                  <a:round/>
                  <a:headEnd type="oval" w="sm" len="sm"/>
                  <a:tailEnd type="triangle" w="med" len="med"/>
                </a:ln>
              </p:spPr>
              <p:txBody>
                <a:bodyPr>
                  <a:prstTxWarp prst="textNoShape">
                    <a:avLst/>
                  </a:prstTxWarp>
                </a:bodyPr>
                <a:lstStyle/>
                <a:p>
                  <a:endParaRPr lang="en-US"/>
                </a:p>
              </p:txBody>
            </p:sp>
          </p:grpSp>
          <p:sp>
            <p:nvSpPr>
              <p:cNvPr id="53317" name="Line 251"/>
              <p:cNvSpPr>
                <a:spLocks noChangeShapeType="1"/>
              </p:cNvSpPr>
              <p:nvPr/>
            </p:nvSpPr>
            <p:spPr bwMode="auto">
              <a:xfrm>
                <a:off x="2592" y="1200"/>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8" name="Line 252"/>
              <p:cNvSpPr>
                <a:spLocks noChangeShapeType="1"/>
              </p:cNvSpPr>
              <p:nvPr/>
            </p:nvSpPr>
            <p:spPr bwMode="auto">
              <a:xfrm>
                <a:off x="240" y="1392"/>
                <a:ext cx="2352"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19" name="Line 253"/>
              <p:cNvSpPr>
                <a:spLocks noChangeShapeType="1"/>
              </p:cNvSpPr>
              <p:nvPr/>
            </p:nvSpPr>
            <p:spPr bwMode="auto">
              <a:xfrm>
                <a:off x="240" y="1392"/>
                <a:ext cx="0" cy="172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320" name="Line 254"/>
              <p:cNvSpPr>
                <a:spLocks noChangeShapeType="1"/>
              </p:cNvSpPr>
              <p:nvPr/>
            </p:nvSpPr>
            <p:spPr bwMode="auto">
              <a:xfrm>
                <a:off x="240" y="3120"/>
                <a:ext cx="57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1" name="Line 255"/>
              <p:cNvSpPr>
                <a:spLocks noChangeShapeType="1"/>
              </p:cNvSpPr>
              <p:nvPr/>
            </p:nvSpPr>
            <p:spPr bwMode="auto">
              <a:xfrm>
                <a:off x="1008"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2" name="Line 256"/>
              <p:cNvSpPr>
                <a:spLocks noChangeShapeType="1"/>
              </p:cNvSpPr>
              <p:nvPr/>
            </p:nvSpPr>
            <p:spPr bwMode="auto">
              <a:xfrm>
                <a:off x="2256"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323" name="Line 257"/>
              <p:cNvSpPr>
                <a:spLocks noChangeShapeType="1"/>
              </p:cNvSpPr>
              <p:nvPr/>
            </p:nvSpPr>
            <p:spPr bwMode="auto">
              <a:xfrm>
                <a:off x="3504" y="3120"/>
                <a:ext cx="1056"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grpSp>
      <p:grpSp>
        <p:nvGrpSpPr>
          <p:cNvPr id="19" name="Group 300"/>
          <p:cNvGrpSpPr>
            <a:grpSpLocks/>
          </p:cNvGrpSpPr>
          <p:nvPr/>
        </p:nvGrpSpPr>
        <p:grpSpPr bwMode="auto">
          <a:xfrm>
            <a:off x="2667001" y="3479801"/>
            <a:ext cx="7453313" cy="3394041"/>
            <a:chOff x="720" y="2017"/>
            <a:chExt cx="4695" cy="2185"/>
          </a:xfrm>
        </p:grpSpPr>
        <p:sp>
          <p:nvSpPr>
            <p:cNvPr id="53269" name="Line 263"/>
            <p:cNvSpPr>
              <a:spLocks noChangeShapeType="1"/>
            </p:cNvSpPr>
            <p:nvPr/>
          </p:nvSpPr>
          <p:spPr bwMode="auto">
            <a:xfrm>
              <a:off x="5136" y="2017"/>
              <a:ext cx="0" cy="1583"/>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0" name="Line 265"/>
            <p:cNvSpPr>
              <a:spLocks noChangeShapeType="1"/>
            </p:cNvSpPr>
            <p:nvPr/>
          </p:nvSpPr>
          <p:spPr bwMode="auto">
            <a:xfrm>
              <a:off x="3840" y="2017"/>
              <a:ext cx="0" cy="1679"/>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1" name="Line 266"/>
            <p:cNvSpPr>
              <a:spLocks noChangeShapeType="1"/>
            </p:cNvSpPr>
            <p:nvPr/>
          </p:nvSpPr>
          <p:spPr bwMode="auto">
            <a:xfrm>
              <a:off x="2592" y="2017"/>
              <a:ext cx="0" cy="1295"/>
            </a:xfrm>
            <a:prstGeom prst="line">
              <a:avLst/>
            </a:prstGeom>
            <a:noFill/>
            <a:ln w="38100">
              <a:solidFill>
                <a:srgbClr val="000000"/>
              </a:solidFill>
              <a:round/>
              <a:headEnd type="oval" w="sm" len="sm"/>
              <a:tailEnd/>
            </a:ln>
          </p:spPr>
          <p:txBody>
            <a:bodyPr>
              <a:prstTxWarp prst="textNoShape">
                <a:avLst/>
              </a:prstTxWarp>
            </a:bodyPr>
            <a:lstStyle/>
            <a:p>
              <a:endParaRPr lang="en-US"/>
            </a:p>
          </p:txBody>
        </p:sp>
        <p:sp>
          <p:nvSpPr>
            <p:cNvPr id="53272" name="Line 267"/>
            <p:cNvSpPr>
              <a:spLocks noChangeShapeType="1"/>
            </p:cNvSpPr>
            <p:nvPr/>
          </p:nvSpPr>
          <p:spPr bwMode="auto">
            <a:xfrm>
              <a:off x="1344" y="2017"/>
              <a:ext cx="0" cy="1391"/>
            </a:xfrm>
            <a:prstGeom prst="line">
              <a:avLst/>
            </a:prstGeom>
            <a:noFill/>
            <a:ln w="38100">
              <a:solidFill>
                <a:srgbClr val="000000"/>
              </a:solidFill>
              <a:round/>
              <a:headEnd type="oval" w="sm" len="sm"/>
              <a:tailEnd/>
            </a:ln>
          </p:spPr>
          <p:txBody>
            <a:bodyPr>
              <a:prstTxWarp prst="textNoShape">
                <a:avLst/>
              </a:prstTxWarp>
            </a:bodyPr>
            <a:lstStyle/>
            <a:p>
              <a:endParaRPr lang="en-US"/>
            </a:p>
          </p:txBody>
        </p:sp>
        <p:grpSp>
          <p:nvGrpSpPr>
            <p:cNvPr id="20" name="Group 299"/>
            <p:cNvGrpSpPr>
              <a:grpSpLocks/>
            </p:cNvGrpSpPr>
            <p:nvPr/>
          </p:nvGrpSpPr>
          <p:grpSpPr bwMode="auto">
            <a:xfrm>
              <a:off x="720" y="3229"/>
              <a:ext cx="4695" cy="973"/>
              <a:chOff x="720" y="3229"/>
              <a:chExt cx="4695" cy="973"/>
            </a:xfrm>
          </p:grpSpPr>
          <p:sp>
            <p:nvSpPr>
              <p:cNvPr id="53274" name="Text Box 9"/>
              <p:cNvSpPr txBox="1">
                <a:spLocks noChangeArrowheads="1"/>
              </p:cNvSpPr>
              <p:nvPr/>
            </p:nvSpPr>
            <p:spPr bwMode="auto">
              <a:xfrm>
                <a:off x="2064" y="3984"/>
                <a:ext cx="272" cy="217"/>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Hit</a:t>
                </a:r>
              </a:p>
            </p:txBody>
          </p:sp>
          <p:sp>
            <p:nvSpPr>
              <p:cNvPr id="53275" name="Line 56"/>
              <p:cNvSpPr>
                <a:spLocks noChangeShapeType="1"/>
              </p:cNvSpPr>
              <p:nvPr/>
            </p:nvSpPr>
            <p:spPr bwMode="auto">
              <a:xfrm>
                <a:off x="5040" y="3325"/>
                <a:ext cx="192" cy="57"/>
              </a:xfrm>
              <a:prstGeom prst="line">
                <a:avLst/>
              </a:prstGeom>
              <a:noFill/>
              <a:ln w="20638">
                <a:solidFill>
                  <a:srgbClr val="000000"/>
                </a:solidFill>
                <a:round/>
                <a:headEnd/>
                <a:tailEnd/>
              </a:ln>
            </p:spPr>
            <p:txBody>
              <a:bodyPr>
                <a:prstTxWarp prst="textNoShape">
                  <a:avLst/>
                </a:prstTxWarp>
              </a:bodyPr>
              <a:lstStyle/>
              <a:p>
                <a:endParaRPr lang="en-US"/>
              </a:p>
            </p:txBody>
          </p:sp>
          <p:sp>
            <p:nvSpPr>
              <p:cNvPr id="53276" name="Text Box 57"/>
              <p:cNvSpPr txBox="1">
                <a:spLocks noChangeArrowheads="1"/>
              </p:cNvSpPr>
              <p:nvPr/>
            </p:nvSpPr>
            <p:spPr bwMode="auto">
              <a:xfrm>
                <a:off x="3456" y="3984"/>
                <a:ext cx="360" cy="218"/>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Data</a:t>
                </a:r>
              </a:p>
            </p:txBody>
          </p:sp>
          <p:sp>
            <p:nvSpPr>
              <p:cNvPr id="53277" name="Text Box 58"/>
              <p:cNvSpPr txBox="1">
                <a:spLocks noChangeArrowheads="1"/>
              </p:cNvSpPr>
              <p:nvPr/>
            </p:nvSpPr>
            <p:spPr bwMode="auto">
              <a:xfrm>
                <a:off x="5184" y="3229"/>
                <a:ext cx="231" cy="198"/>
              </a:xfrm>
              <a:prstGeom prst="rect">
                <a:avLst/>
              </a:prstGeom>
              <a:noFill/>
              <a:ln w="12700">
                <a:noFill/>
                <a:miter lim="800000"/>
                <a:headEnd/>
                <a:tailEnd/>
              </a:ln>
            </p:spPr>
            <p:txBody>
              <a:bodyPr wrap="none">
                <a:prstTxWarp prst="textNoShape">
                  <a:avLst/>
                </a:prstTxWarp>
                <a:spAutoFit/>
              </a:bodyPr>
              <a:lstStyle/>
              <a:p>
                <a:r>
                  <a:rPr lang="en-US" sz="1400">
                    <a:latin typeface="Calibri" charset="0"/>
                  </a:rPr>
                  <a:t>32</a:t>
                </a:r>
              </a:p>
            </p:txBody>
          </p:sp>
          <p:sp>
            <p:nvSpPr>
              <p:cNvPr id="53278" name="AutoShape 260"/>
              <p:cNvSpPr>
                <a:spLocks noChangeArrowheads="1"/>
              </p:cNvSpPr>
              <p:nvPr/>
            </p:nvSpPr>
            <p:spPr bwMode="auto">
              <a:xfrm rot="-5400000">
                <a:off x="1872" y="3648"/>
                <a:ext cx="288" cy="384"/>
              </a:xfrm>
              <a:prstGeom prst="moon">
                <a:avLst>
                  <a:gd name="adj" fmla="val 81944"/>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79" name="AutoShape 261"/>
              <p:cNvSpPr>
                <a:spLocks noChangeArrowheads="1"/>
              </p:cNvSpPr>
              <p:nvPr/>
            </p:nvSpPr>
            <p:spPr bwMode="auto">
              <a:xfrm>
                <a:off x="3120" y="3709"/>
                <a:ext cx="1104"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3280" name="Text Box 262"/>
              <p:cNvSpPr txBox="1">
                <a:spLocks noChangeArrowheads="1"/>
              </p:cNvSpPr>
              <p:nvPr/>
            </p:nvSpPr>
            <p:spPr bwMode="auto">
              <a:xfrm>
                <a:off x="3312" y="3709"/>
                <a:ext cx="639" cy="218"/>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4x1 select</a:t>
                </a:r>
              </a:p>
            </p:txBody>
          </p:sp>
          <p:sp>
            <p:nvSpPr>
              <p:cNvPr id="53281" name="Line 264"/>
              <p:cNvSpPr>
                <a:spLocks noChangeShapeType="1"/>
              </p:cNvSpPr>
              <p:nvPr/>
            </p:nvSpPr>
            <p:spPr bwMode="auto">
              <a:xfrm>
                <a:off x="4080" y="3613"/>
                <a:ext cx="1056"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82" name="Line 268"/>
              <p:cNvSpPr>
                <a:spLocks noChangeShapeType="1"/>
              </p:cNvSpPr>
              <p:nvPr/>
            </p:nvSpPr>
            <p:spPr bwMode="auto">
              <a:xfrm>
                <a:off x="720"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3" name="Line 269"/>
              <p:cNvSpPr>
                <a:spLocks noChangeShapeType="1"/>
              </p:cNvSpPr>
              <p:nvPr/>
            </p:nvSpPr>
            <p:spPr bwMode="auto">
              <a:xfrm>
                <a:off x="1968" y="3277"/>
                <a:ext cx="0" cy="46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4" name="Line 270"/>
              <p:cNvSpPr>
                <a:spLocks noChangeShapeType="1"/>
              </p:cNvSpPr>
              <p:nvPr/>
            </p:nvSpPr>
            <p:spPr bwMode="auto">
              <a:xfrm>
                <a:off x="3216" y="3277"/>
                <a:ext cx="0" cy="96"/>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5" name="Line 271"/>
              <p:cNvSpPr>
                <a:spLocks noChangeShapeType="1"/>
              </p:cNvSpPr>
              <p:nvPr/>
            </p:nvSpPr>
            <p:spPr bwMode="auto">
              <a:xfrm>
                <a:off x="4464" y="3277"/>
                <a:ext cx="0" cy="19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6" name="Line 272"/>
              <p:cNvSpPr>
                <a:spLocks noChangeShapeType="1"/>
              </p:cNvSpPr>
              <p:nvPr/>
            </p:nvSpPr>
            <p:spPr bwMode="auto">
              <a:xfrm>
                <a:off x="720" y="3469"/>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7" name="Line 273"/>
              <p:cNvSpPr>
                <a:spLocks noChangeShapeType="1"/>
              </p:cNvSpPr>
              <p:nvPr/>
            </p:nvSpPr>
            <p:spPr bwMode="auto">
              <a:xfrm>
                <a:off x="1872"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8" name="Line 274"/>
              <p:cNvSpPr>
                <a:spLocks noChangeShapeType="1"/>
              </p:cNvSpPr>
              <p:nvPr/>
            </p:nvSpPr>
            <p:spPr bwMode="auto">
              <a:xfrm>
                <a:off x="2160" y="3469"/>
                <a:ext cx="0" cy="227"/>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89" name="Line 275"/>
              <p:cNvSpPr>
                <a:spLocks noChangeShapeType="1"/>
              </p:cNvSpPr>
              <p:nvPr/>
            </p:nvSpPr>
            <p:spPr bwMode="auto">
              <a:xfrm>
                <a:off x="2064" y="3373"/>
                <a:ext cx="0" cy="371"/>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0" name="Line 276"/>
              <p:cNvSpPr>
                <a:spLocks noChangeShapeType="1"/>
              </p:cNvSpPr>
              <p:nvPr/>
            </p:nvSpPr>
            <p:spPr bwMode="auto">
              <a:xfrm>
                <a:off x="2064" y="3373"/>
                <a:ext cx="1152"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1" name="Line 277"/>
              <p:cNvSpPr>
                <a:spLocks noChangeShapeType="1"/>
              </p:cNvSpPr>
              <p:nvPr/>
            </p:nvSpPr>
            <p:spPr bwMode="auto">
              <a:xfrm>
                <a:off x="2160" y="3469"/>
                <a:ext cx="230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292" name="Line 278"/>
              <p:cNvSpPr>
                <a:spLocks noChangeShapeType="1"/>
              </p:cNvSpPr>
              <p:nvPr/>
            </p:nvSpPr>
            <p:spPr bwMode="auto">
              <a:xfrm>
                <a:off x="4080" y="3613"/>
                <a:ext cx="0" cy="96"/>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3" name="Line 279"/>
              <p:cNvSpPr>
                <a:spLocks noChangeShapeType="1"/>
              </p:cNvSpPr>
              <p:nvPr/>
            </p:nvSpPr>
            <p:spPr bwMode="auto">
              <a:xfrm>
                <a:off x="3600" y="3325"/>
                <a:ext cx="0" cy="384"/>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4" name="Line 280"/>
              <p:cNvSpPr>
                <a:spLocks noChangeShapeType="1"/>
              </p:cNvSpPr>
              <p:nvPr/>
            </p:nvSpPr>
            <p:spPr bwMode="auto">
              <a:xfrm>
                <a:off x="3312" y="3421"/>
                <a:ext cx="0" cy="288"/>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5" name="Line 281"/>
              <p:cNvSpPr>
                <a:spLocks noChangeShapeType="1"/>
              </p:cNvSpPr>
              <p:nvPr/>
            </p:nvSpPr>
            <p:spPr bwMode="auto">
              <a:xfrm>
                <a:off x="2592" y="3325"/>
                <a:ext cx="100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6" name="Line 282"/>
              <p:cNvSpPr>
                <a:spLocks noChangeShapeType="1"/>
              </p:cNvSpPr>
              <p:nvPr/>
            </p:nvSpPr>
            <p:spPr bwMode="auto">
              <a:xfrm>
                <a:off x="1344" y="3421"/>
                <a:ext cx="196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3297" name="Line 283"/>
              <p:cNvSpPr>
                <a:spLocks noChangeShapeType="1"/>
              </p:cNvSpPr>
              <p:nvPr/>
            </p:nvSpPr>
            <p:spPr bwMode="auto">
              <a:xfrm>
                <a:off x="3648" y="3901"/>
                <a:ext cx="0" cy="144"/>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53298" name="Line 285"/>
              <p:cNvSpPr>
                <a:spLocks noChangeShapeType="1"/>
              </p:cNvSpPr>
              <p:nvPr/>
            </p:nvSpPr>
            <p:spPr bwMode="auto">
              <a:xfrm>
                <a:off x="2016" y="3984"/>
                <a:ext cx="0" cy="204"/>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3299" name="Line 287"/>
              <p:cNvSpPr>
                <a:spLocks noChangeShapeType="1"/>
              </p:cNvSpPr>
              <p:nvPr/>
            </p:nvSpPr>
            <p:spPr bwMode="auto">
              <a:xfrm>
                <a:off x="3024" y="3741"/>
                <a:ext cx="144"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0" name="Line 290"/>
              <p:cNvSpPr>
                <a:spLocks noChangeShapeType="1"/>
              </p:cNvSpPr>
              <p:nvPr/>
            </p:nvSpPr>
            <p:spPr bwMode="auto">
              <a:xfrm>
                <a:off x="3024" y="3453"/>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1" name="Line 291"/>
              <p:cNvSpPr>
                <a:spLocks noChangeShapeType="1"/>
              </p:cNvSpPr>
              <p:nvPr/>
            </p:nvSpPr>
            <p:spPr bwMode="auto">
              <a:xfrm>
                <a:off x="2928" y="3789"/>
                <a:ext cx="288"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2" name="Line 292"/>
              <p:cNvSpPr>
                <a:spLocks noChangeShapeType="1"/>
              </p:cNvSpPr>
              <p:nvPr/>
            </p:nvSpPr>
            <p:spPr bwMode="auto">
              <a:xfrm>
                <a:off x="2928" y="3357"/>
                <a:ext cx="0" cy="432"/>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3" name="Line 293"/>
              <p:cNvSpPr>
                <a:spLocks noChangeShapeType="1"/>
              </p:cNvSpPr>
              <p:nvPr/>
            </p:nvSpPr>
            <p:spPr bwMode="auto">
              <a:xfrm flipV="1">
                <a:off x="2448" y="3837"/>
                <a:ext cx="864"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4" name="Line 294"/>
              <p:cNvSpPr>
                <a:spLocks noChangeShapeType="1"/>
              </p:cNvSpPr>
              <p:nvPr/>
            </p:nvSpPr>
            <p:spPr bwMode="auto">
              <a:xfrm flipV="1">
                <a:off x="2352" y="3885"/>
                <a:ext cx="1008" cy="3"/>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5" name="Line 295"/>
              <p:cNvSpPr>
                <a:spLocks noChangeShapeType="1"/>
              </p:cNvSpPr>
              <p:nvPr/>
            </p:nvSpPr>
            <p:spPr bwMode="auto">
              <a:xfrm>
                <a:off x="1872" y="3648"/>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6" name="Line 296"/>
              <p:cNvSpPr>
                <a:spLocks noChangeShapeType="1"/>
              </p:cNvSpPr>
              <p:nvPr/>
            </p:nvSpPr>
            <p:spPr bwMode="auto">
              <a:xfrm>
                <a:off x="1968" y="3600"/>
                <a:ext cx="480" cy="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7" name="Line 297"/>
              <p:cNvSpPr>
                <a:spLocks noChangeShapeType="1"/>
              </p:cNvSpPr>
              <p:nvPr/>
            </p:nvSpPr>
            <p:spPr bwMode="auto">
              <a:xfrm>
                <a:off x="2352" y="3648"/>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3308" name="Line 298"/>
              <p:cNvSpPr>
                <a:spLocks noChangeShapeType="1"/>
              </p:cNvSpPr>
              <p:nvPr/>
            </p:nvSpPr>
            <p:spPr bwMode="auto">
              <a:xfrm>
                <a:off x="2448" y="3600"/>
                <a:ext cx="0" cy="240"/>
              </a:xfrm>
              <a:prstGeom prst="line">
                <a:avLst/>
              </a:prstGeom>
              <a:noFill/>
              <a:ln w="12700">
                <a:solidFill>
                  <a:schemeClr val="tx1"/>
                </a:solidFill>
                <a:round/>
                <a:headEnd/>
                <a:tailEnd/>
              </a:ln>
            </p:spPr>
            <p:txBody>
              <a:bodyPr>
                <a:prstTxWarp prst="textNoShape">
                  <a:avLst/>
                </a:prstTxWarp>
              </a:bodyPr>
              <a:lstStyle/>
              <a:p>
                <a:endParaRPr lang="en-US"/>
              </a:p>
            </p:txBody>
          </p:sp>
        </p:grpSp>
      </p:grpSp>
      <p:sp>
        <p:nvSpPr>
          <p:cNvPr id="53262" name="TextBox 177"/>
          <p:cNvSpPr txBox="1">
            <a:spLocks noChangeArrowheads="1"/>
          </p:cNvSpPr>
          <p:nvPr/>
        </p:nvSpPr>
        <p:spPr bwMode="auto">
          <a:xfrm>
            <a:off x="2819400" y="2870200"/>
            <a:ext cx="825354" cy="400110"/>
          </a:xfrm>
          <a:prstGeom prst="rect">
            <a:avLst/>
          </a:prstGeom>
          <a:solidFill>
            <a:srgbClr val="FFFFFF"/>
          </a:solidFill>
          <a:ln w="9525">
            <a:noFill/>
            <a:miter lim="800000"/>
            <a:headEnd/>
            <a:tailEnd/>
          </a:ln>
        </p:spPr>
        <p:txBody>
          <a:bodyPr wrap="none">
            <a:prstTxWarp prst="textNoShape">
              <a:avLst/>
            </a:prstTxWarp>
            <a:spAutoFit/>
          </a:bodyPr>
          <a:lstStyle/>
          <a:p>
            <a:r>
              <a:rPr lang="en-US" sz="2000" dirty="0">
                <a:latin typeface="Calibri" charset="0"/>
              </a:rPr>
              <a:t>Way 0</a:t>
            </a:r>
          </a:p>
        </p:txBody>
      </p:sp>
      <p:sp>
        <p:nvSpPr>
          <p:cNvPr id="53263" name="TextBox 178"/>
          <p:cNvSpPr txBox="1">
            <a:spLocks noChangeArrowheads="1"/>
          </p:cNvSpPr>
          <p:nvPr/>
        </p:nvSpPr>
        <p:spPr bwMode="auto">
          <a:xfrm>
            <a:off x="4876800" y="2870200"/>
            <a:ext cx="825354" cy="400110"/>
          </a:xfrm>
          <a:prstGeom prst="rect">
            <a:avLst/>
          </a:prstGeom>
          <a:solidFill>
            <a:srgbClr val="FFFFFF"/>
          </a:solidFill>
          <a:ln w="9525">
            <a:noFill/>
            <a:miter lim="800000"/>
            <a:headEnd/>
            <a:tailEnd/>
          </a:ln>
        </p:spPr>
        <p:txBody>
          <a:bodyPr wrap="none">
            <a:prstTxWarp prst="textNoShape">
              <a:avLst/>
            </a:prstTxWarp>
            <a:spAutoFit/>
          </a:bodyPr>
          <a:lstStyle/>
          <a:p>
            <a:r>
              <a:rPr lang="en-US" sz="2000" dirty="0">
                <a:latin typeface="Calibri" charset="0"/>
              </a:rPr>
              <a:t>Way 1</a:t>
            </a:r>
          </a:p>
        </p:txBody>
      </p:sp>
      <p:sp>
        <p:nvSpPr>
          <p:cNvPr id="53264" name="TextBox 179"/>
          <p:cNvSpPr txBox="1">
            <a:spLocks noChangeArrowheads="1"/>
          </p:cNvSpPr>
          <p:nvPr/>
        </p:nvSpPr>
        <p:spPr bwMode="auto">
          <a:xfrm>
            <a:off x="6858000" y="2870200"/>
            <a:ext cx="825354" cy="400110"/>
          </a:xfrm>
          <a:prstGeom prst="rect">
            <a:avLst/>
          </a:prstGeom>
          <a:solidFill>
            <a:srgbClr val="FFFFFF"/>
          </a:solidFill>
          <a:ln w="9525">
            <a:noFill/>
            <a:miter lim="800000"/>
            <a:headEnd/>
            <a:tailEnd/>
          </a:ln>
        </p:spPr>
        <p:txBody>
          <a:bodyPr wrap="none">
            <a:prstTxWarp prst="textNoShape">
              <a:avLst/>
            </a:prstTxWarp>
            <a:spAutoFit/>
          </a:bodyPr>
          <a:lstStyle/>
          <a:p>
            <a:r>
              <a:rPr lang="en-US" sz="2000" dirty="0">
                <a:latin typeface="Calibri" charset="0"/>
              </a:rPr>
              <a:t>Way 2</a:t>
            </a:r>
          </a:p>
        </p:txBody>
      </p:sp>
      <p:sp>
        <p:nvSpPr>
          <p:cNvPr id="53265" name="TextBox 180"/>
          <p:cNvSpPr txBox="1">
            <a:spLocks noChangeArrowheads="1"/>
          </p:cNvSpPr>
          <p:nvPr/>
        </p:nvSpPr>
        <p:spPr bwMode="auto">
          <a:xfrm>
            <a:off x="8839200" y="2870200"/>
            <a:ext cx="825354" cy="400110"/>
          </a:xfrm>
          <a:prstGeom prst="rect">
            <a:avLst/>
          </a:prstGeom>
          <a:solidFill>
            <a:srgbClr val="FFFFFF"/>
          </a:solidFill>
          <a:ln w="9525">
            <a:noFill/>
            <a:miter lim="800000"/>
            <a:headEnd/>
            <a:tailEnd/>
          </a:ln>
        </p:spPr>
        <p:txBody>
          <a:bodyPr wrap="none">
            <a:prstTxWarp prst="textNoShape">
              <a:avLst/>
            </a:prstTxWarp>
            <a:spAutoFit/>
          </a:bodyPr>
          <a:lstStyle/>
          <a:p>
            <a:r>
              <a:rPr lang="en-US" sz="2000" dirty="0">
                <a:latin typeface="Calibri" charset="0"/>
              </a:rPr>
              <a:t>Way 3</a:t>
            </a:r>
          </a:p>
        </p:txBody>
      </p:sp>
      <p:sp>
        <p:nvSpPr>
          <p:cNvPr id="183" name="Date Placeholder 3"/>
          <p:cNvSpPr txBox="1">
            <a:spLocks/>
          </p:cNvSpPr>
          <p:nvPr/>
        </p:nvSpPr>
        <p:spPr>
          <a:xfrm>
            <a:off x="713874"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dirty="0"/>
          </a:p>
        </p:txBody>
      </p:sp>
      <p:sp>
        <p:nvSpPr>
          <p:cNvPr id="184"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16</a:t>
            </a:r>
            <a:endParaRPr lang="en-US" dirty="0"/>
          </a:p>
        </p:txBody>
      </p:sp>
      <p:sp>
        <p:nvSpPr>
          <p:cNvPr id="185" name="Slide Number Placeholder 5"/>
          <p:cNvSpPr>
            <a:spLocks noGrp="1"/>
          </p:cNvSpPr>
          <p:nvPr>
            <p:ph type="sldNum" sz="quarter" idx="4294967295"/>
          </p:nvPr>
        </p:nvSpPr>
        <p:spPr>
          <a:xfrm>
            <a:off x="9264314"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5</a:t>
            </a:fld>
            <a:endParaRPr lang="en-US" dirty="0"/>
          </a:p>
        </p:txBody>
      </p:sp>
      <p:sp>
        <p:nvSpPr>
          <p:cNvPr id="21" name="TextBox 20"/>
          <p:cNvSpPr txBox="1"/>
          <p:nvPr/>
        </p:nvSpPr>
        <p:spPr>
          <a:xfrm>
            <a:off x="118572" y="5854488"/>
            <a:ext cx="3888500" cy="646331"/>
          </a:xfrm>
          <a:prstGeom prst="rect">
            <a:avLst/>
          </a:prstGeom>
          <a:noFill/>
        </p:spPr>
        <p:txBody>
          <a:bodyPr wrap="none" rtlCol="0">
            <a:spAutoFit/>
          </a:bodyPr>
          <a:lstStyle/>
          <a:p>
            <a:r>
              <a:rPr lang="en-US" dirty="0" smtClean="0"/>
              <a:t># Sets x # Ways = # Blocks</a:t>
            </a:r>
          </a:p>
          <a:p>
            <a:r>
              <a:rPr lang="en-US" dirty="0" smtClean="0"/>
              <a:t># Blocks x Bytes/Block = Cache Capacity</a:t>
            </a:r>
            <a:endParaRPr lang="en-US" dirty="0"/>
          </a:p>
        </p:txBody>
      </p:sp>
    </p:spTree>
    <p:extLst>
      <p:ext uri="{BB962C8B-B14F-4D97-AF65-F5344CB8AC3E}">
        <p14:creationId xmlns:p14="http://schemas.microsoft.com/office/powerpoint/2010/main" val="167766294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nSpc>
                <a:spcPct val="85000"/>
              </a:lnSpc>
            </a:pPr>
            <a:r>
              <a:rPr lang="en-US" dirty="0" smtClean="0"/>
              <a:t>Skylark: Intel’s Recent Generation</a:t>
            </a:r>
            <a:br>
              <a:rPr lang="en-US" dirty="0" smtClean="0"/>
            </a:br>
            <a:r>
              <a:rPr lang="en-US" dirty="0" smtClean="0"/>
              <a:t>Laptop/Tablet Class CPUs</a:t>
            </a:r>
            <a:endParaRPr lang="en-US" dirty="0"/>
          </a:p>
        </p:txBody>
      </p:sp>
      <p:sp>
        <p:nvSpPr>
          <p:cNvPr id="3" name="Date Placeholder 2"/>
          <p:cNvSpPr>
            <a:spLocks noGrp="1"/>
          </p:cNvSpPr>
          <p:nvPr>
            <p:ph type="dt" sz="half" idx="10"/>
          </p:nvPr>
        </p:nvSpPr>
        <p:spPr/>
        <p:txBody>
          <a:bodyPr/>
          <a:lstStyle/>
          <a:p>
            <a:fld id="{87D5917D-518C-4E4E-82AF-836D19333D3E}" type="datetime1">
              <a:rPr lang="en-US" smtClean="0"/>
              <a:t>10/19/17</a:t>
            </a:fld>
            <a:endParaRPr lang="en-US" dirty="0"/>
          </a:p>
        </p:txBody>
      </p:sp>
      <p:sp>
        <p:nvSpPr>
          <p:cNvPr id="4" name="Footer Placeholder 3"/>
          <p:cNvSpPr>
            <a:spLocks noGrp="1"/>
          </p:cNvSpPr>
          <p:nvPr>
            <p:ph type="ftr" sz="quarter" idx="11"/>
          </p:nvPr>
        </p:nvSpPr>
        <p:spPr/>
        <p:txBody>
          <a:bodyPr/>
          <a:lstStyle/>
          <a:p>
            <a:r>
              <a:rPr lang="en-US" dirty="0" smtClean="0"/>
              <a:t>Fall </a:t>
            </a:r>
            <a:r>
              <a:rPr lang="is-IS" dirty="0" smtClean="0"/>
              <a:t>2017</a:t>
            </a:r>
            <a:r>
              <a:rPr lang="en-US" dirty="0" smtClean="0"/>
              <a:t> -- Lecture #16</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50</a:t>
            </a:fld>
            <a:endParaRPr lang="en-US" dirty="0"/>
          </a:p>
        </p:txBody>
      </p:sp>
      <p:pic>
        <p:nvPicPr>
          <p:cNvPr id="6" name="Picture 5" descr="Screen Shot 2016-10-19 at 09.30.0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59853"/>
            <a:ext cx="9144000" cy="4718104"/>
          </a:xfrm>
          <a:prstGeom prst="rect">
            <a:avLst/>
          </a:prstGeom>
        </p:spPr>
      </p:pic>
      <p:sp>
        <p:nvSpPr>
          <p:cNvPr id="8" name="Rectangle 7"/>
          <p:cNvSpPr/>
          <p:nvPr/>
        </p:nvSpPr>
        <p:spPr>
          <a:xfrm>
            <a:off x="7112000" y="2806700"/>
            <a:ext cx="2095500" cy="349250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136900" y="4699000"/>
            <a:ext cx="3124200" cy="17780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149600" y="3860800"/>
            <a:ext cx="3124200" cy="177800"/>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11025"/>
            <a:ext cx="12186562" cy="442306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26" y="846138"/>
            <a:ext cx="12363812" cy="6011862"/>
          </a:xfrm>
          <a:prstGeom prst="rect">
            <a:avLst/>
          </a:prstGeom>
        </p:spPr>
      </p:pic>
    </p:spTree>
    <p:extLst>
      <p:ext uri="{BB962C8B-B14F-4D97-AF65-F5344CB8AC3E}">
        <p14:creationId xmlns:p14="http://schemas.microsoft.com/office/powerpoint/2010/main" val="23900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rgbClr val="D9D9D9"/>
                </a:solidFill>
              </a:rPr>
              <a:t>Understanding </a:t>
            </a:r>
            <a:r>
              <a:rPr lang="en-US" dirty="0">
                <a:solidFill>
                  <a:srgbClr val="D9D9D9"/>
                </a:solidFill>
              </a:rPr>
              <a:t>Cache </a:t>
            </a:r>
            <a:r>
              <a:rPr lang="en-US" dirty="0" smtClean="0">
                <a:solidFill>
                  <a:srgbClr val="D9D9D9"/>
                </a:solidFill>
              </a:rPr>
              <a:t>Misses</a:t>
            </a:r>
            <a:endParaRPr lang="en-US" dirty="0">
              <a:solidFill>
                <a:srgbClr val="D9D9D9"/>
              </a:solidFill>
            </a:endParaRPr>
          </a:p>
          <a:p>
            <a:r>
              <a:rPr lang="en-US" dirty="0">
                <a:solidFill>
                  <a:srgbClr val="D9D9D9"/>
                </a:solidFill>
              </a:rPr>
              <a:t>Increasing Cache Performance</a:t>
            </a:r>
          </a:p>
          <a:p>
            <a:r>
              <a:rPr lang="en-US" dirty="0">
                <a:solidFill>
                  <a:srgbClr val="D9D9D9"/>
                </a:solidFill>
              </a:rPr>
              <a:t>Performance of </a:t>
            </a:r>
            <a:r>
              <a:rPr lang="en-US" dirty="0" smtClean="0">
                <a:solidFill>
                  <a:srgbClr val="D9D9D9"/>
                </a:solidFill>
              </a:rPr>
              <a:t>Multi</a:t>
            </a:r>
            <a:r>
              <a:rPr lang="en-US" dirty="0">
                <a:solidFill>
                  <a:srgbClr val="D9D9D9"/>
                </a:solidFill>
              </a:rPr>
              <a:t>-level Caches (L1,L2, </a:t>
            </a:r>
            <a:r>
              <a:rPr lang="is-IS" dirty="0">
                <a:solidFill>
                  <a:srgbClr val="D9D9D9"/>
                </a:solidFill>
              </a:rPr>
              <a:t>…)</a:t>
            </a:r>
            <a:endParaRPr lang="en-US" dirty="0">
              <a:solidFill>
                <a:srgbClr val="D9D9D9"/>
              </a:solidFill>
            </a:endParaRPr>
          </a:p>
          <a:p>
            <a:r>
              <a:rPr lang="en-US" dirty="0">
                <a:solidFill>
                  <a:srgbClr val="D9D9D9"/>
                </a:solidFill>
              </a:rPr>
              <a:t>Real world example caches</a:t>
            </a:r>
          </a:p>
          <a:p>
            <a:r>
              <a:rPr lang="en-US" dirty="0" smtClean="0"/>
              <a:t>And in Conclusion </a:t>
            </a:r>
            <a:r>
              <a:rPr lang="is-IS" dirty="0" smtClean="0"/>
              <a:t>…</a:t>
            </a:r>
            <a:endParaRPr lang="en-US" dirty="0" smtClean="0"/>
          </a:p>
          <a:p>
            <a:endParaRPr lang="en-US" dirty="0"/>
          </a:p>
        </p:txBody>
      </p:sp>
      <p:sp>
        <p:nvSpPr>
          <p:cNvPr id="8" name="Date Placeholder 3"/>
          <p:cNvSpPr txBox="1">
            <a:spLocks/>
          </p:cNvSpPr>
          <p:nvPr/>
        </p:nvSpPr>
        <p:spPr>
          <a:xfrm>
            <a:off x="65245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10" name="Slide Number Placeholder 5"/>
          <p:cNvSpPr>
            <a:spLocks noGrp="1"/>
          </p:cNvSpPr>
          <p:nvPr>
            <p:ph type="sldNum" sz="quarter" idx="4294967295"/>
          </p:nvPr>
        </p:nvSpPr>
        <p:spPr>
          <a:xfrm>
            <a:off x="9334508"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51</a:t>
            </a:fld>
            <a:endParaRPr lang="en-US"/>
          </a:p>
        </p:txBody>
      </p:sp>
    </p:spTree>
    <p:extLst>
      <p:ext uri="{BB962C8B-B14F-4D97-AF65-F5344CB8AC3E}">
        <p14:creationId xmlns:p14="http://schemas.microsoft.com/office/powerpoint/2010/main" val="31399507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wrap="none"/>
          <a:lstStyle/>
          <a:p>
            <a:pPr eaLnBrk="1" hangingPunct="1"/>
            <a:r>
              <a:rPr lang="en-US" sz="4000" dirty="0"/>
              <a:t>Bottom Line: Cache Design Space</a:t>
            </a:r>
          </a:p>
        </p:txBody>
      </p:sp>
      <p:sp>
        <p:nvSpPr>
          <p:cNvPr id="56326" name="Rectangle 3"/>
          <p:cNvSpPr>
            <a:spLocks noGrp="1" noChangeArrowheads="1"/>
          </p:cNvSpPr>
          <p:nvPr>
            <p:ph type="body" idx="4294967295"/>
          </p:nvPr>
        </p:nvSpPr>
        <p:spPr>
          <a:xfrm>
            <a:off x="609600" y="1516064"/>
            <a:ext cx="6662738" cy="5254625"/>
          </a:xfrm>
        </p:spPr>
        <p:txBody>
          <a:bodyPr/>
          <a:lstStyle/>
          <a:p>
            <a:pPr eaLnBrk="1" hangingPunct="1">
              <a:lnSpc>
                <a:spcPct val="80000"/>
              </a:lnSpc>
            </a:pPr>
            <a:r>
              <a:rPr lang="en-US" sz="2700" dirty="0"/>
              <a:t>Several interacting dimensions</a:t>
            </a:r>
          </a:p>
          <a:p>
            <a:pPr lvl="1" eaLnBrk="1" hangingPunct="1">
              <a:lnSpc>
                <a:spcPct val="80000"/>
              </a:lnSpc>
            </a:pPr>
            <a:r>
              <a:rPr lang="en-US" sz="2400" dirty="0"/>
              <a:t>Cache size</a:t>
            </a:r>
          </a:p>
          <a:p>
            <a:pPr lvl="1" eaLnBrk="1" hangingPunct="1">
              <a:lnSpc>
                <a:spcPct val="80000"/>
              </a:lnSpc>
            </a:pPr>
            <a:r>
              <a:rPr lang="en-US" sz="2400" dirty="0"/>
              <a:t>Block size</a:t>
            </a:r>
          </a:p>
          <a:p>
            <a:pPr lvl="1" eaLnBrk="1" hangingPunct="1">
              <a:lnSpc>
                <a:spcPct val="80000"/>
              </a:lnSpc>
            </a:pPr>
            <a:r>
              <a:rPr lang="en-US" sz="2400" dirty="0"/>
              <a:t>Associativity</a:t>
            </a:r>
          </a:p>
          <a:p>
            <a:pPr lvl="1" eaLnBrk="1" hangingPunct="1">
              <a:lnSpc>
                <a:spcPct val="80000"/>
              </a:lnSpc>
            </a:pPr>
            <a:r>
              <a:rPr lang="en-US" sz="2400" dirty="0"/>
              <a:t>Replacement policy</a:t>
            </a:r>
          </a:p>
          <a:p>
            <a:pPr lvl="1" eaLnBrk="1" hangingPunct="1">
              <a:lnSpc>
                <a:spcPct val="80000"/>
              </a:lnSpc>
            </a:pPr>
            <a:r>
              <a:rPr lang="en-US" sz="2400" dirty="0"/>
              <a:t>Write-through vs. write-back</a:t>
            </a:r>
          </a:p>
          <a:p>
            <a:pPr lvl="1" eaLnBrk="1" hangingPunct="1">
              <a:lnSpc>
                <a:spcPct val="80000"/>
              </a:lnSpc>
            </a:pPr>
            <a:r>
              <a:rPr lang="en-US" sz="2400" dirty="0"/>
              <a:t>Write allocation</a:t>
            </a:r>
          </a:p>
          <a:p>
            <a:pPr eaLnBrk="1" hangingPunct="1">
              <a:lnSpc>
                <a:spcPct val="80000"/>
              </a:lnSpc>
            </a:pPr>
            <a:r>
              <a:rPr lang="en-US" sz="2700" dirty="0"/>
              <a:t>Optimal choice is a compromise</a:t>
            </a:r>
          </a:p>
          <a:p>
            <a:pPr lvl="1" eaLnBrk="1" hangingPunct="1">
              <a:lnSpc>
                <a:spcPct val="80000"/>
              </a:lnSpc>
            </a:pPr>
            <a:r>
              <a:rPr lang="en-US" sz="2400" dirty="0"/>
              <a:t>Depends on access characteristics</a:t>
            </a:r>
          </a:p>
          <a:p>
            <a:pPr lvl="2" eaLnBrk="1" hangingPunct="1">
              <a:lnSpc>
                <a:spcPct val="80000"/>
              </a:lnSpc>
            </a:pPr>
            <a:r>
              <a:rPr lang="en-US" sz="2000" dirty="0"/>
              <a:t>Workload</a:t>
            </a:r>
          </a:p>
          <a:p>
            <a:pPr lvl="2" eaLnBrk="1" hangingPunct="1">
              <a:lnSpc>
                <a:spcPct val="80000"/>
              </a:lnSpc>
            </a:pPr>
            <a:r>
              <a:rPr lang="en-US" sz="2000" dirty="0"/>
              <a:t>Use (I-cache, D-cache)</a:t>
            </a:r>
          </a:p>
          <a:p>
            <a:pPr lvl="1" eaLnBrk="1" hangingPunct="1">
              <a:lnSpc>
                <a:spcPct val="80000"/>
              </a:lnSpc>
            </a:pPr>
            <a:r>
              <a:rPr lang="en-US" sz="2400" dirty="0"/>
              <a:t>Depends on technology / cost</a:t>
            </a:r>
          </a:p>
          <a:p>
            <a:pPr eaLnBrk="1" hangingPunct="1">
              <a:lnSpc>
                <a:spcPct val="80000"/>
              </a:lnSpc>
            </a:pPr>
            <a:r>
              <a:rPr lang="en-US" sz="2700" dirty="0"/>
              <a:t>Simplicity often wins</a:t>
            </a:r>
          </a:p>
        </p:txBody>
      </p:sp>
      <p:sp>
        <p:nvSpPr>
          <p:cNvPr id="56327" name="Line 4"/>
          <p:cNvSpPr>
            <a:spLocks noChangeShapeType="1"/>
          </p:cNvSpPr>
          <p:nvPr/>
        </p:nvSpPr>
        <p:spPr bwMode="auto">
          <a:xfrm flipV="1">
            <a:off x="8001000" y="1814513"/>
            <a:ext cx="0" cy="1308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28" name="Line 5"/>
          <p:cNvSpPr>
            <a:spLocks noChangeShapeType="1"/>
          </p:cNvSpPr>
          <p:nvPr/>
        </p:nvSpPr>
        <p:spPr bwMode="auto">
          <a:xfrm flipV="1">
            <a:off x="8007350" y="2576513"/>
            <a:ext cx="1282700" cy="5461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29" name="Line 6"/>
          <p:cNvSpPr>
            <a:spLocks noChangeShapeType="1"/>
          </p:cNvSpPr>
          <p:nvPr/>
        </p:nvSpPr>
        <p:spPr bwMode="auto">
          <a:xfrm>
            <a:off x="8007350" y="3122613"/>
            <a:ext cx="749300" cy="5207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56330" name="Rectangle 7"/>
          <p:cNvSpPr>
            <a:spLocks noChangeArrowheads="1"/>
          </p:cNvSpPr>
          <p:nvPr/>
        </p:nvSpPr>
        <p:spPr bwMode="auto">
          <a:xfrm>
            <a:off x="8824914" y="2201864"/>
            <a:ext cx="1253293" cy="3359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Associativity</a:t>
            </a:r>
          </a:p>
        </p:txBody>
      </p:sp>
      <p:sp>
        <p:nvSpPr>
          <p:cNvPr id="56331" name="Rectangle 8"/>
          <p:cNvSpPr>
            <a:spLocks noChangeArrowheads="1"/>
          </p:cNvSpPr>
          <p:nvPr/>
        </p:nvSpPr>
        <p:spPr bwMode="auto">
          <a:xfrm>
            <a:off x="7529513" y="1439864"/>
            <a:ext cx="1067088" cy="3359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Cache Size</a:t>
            </a:r>
          </a:p>
        </p:txBody>
      </p:sp>
      <p:sp>
        <p:nvSpPr>
          <p:cNvPr id="56332" name="Rectangle 9"/>
          <p:cNvSpPr>
            <a:spLocks noChangeArrowheads="1"/>
          </p:cNvSpPr>
          <p:nvPr/>
        </p:nvSpPr>
        <p:spPr bwMode="auto">
          <a:xfrm>
            <a:off x="8443914" y="3649664"/>
            <a:ext cx="1017395" cy="3359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Block Size</a:t>
            </a:r>
          </a:p>
        </p:txBody>
      </p:sp>
      <p:sp>
        <p:nvSpPr>
          <p:cNvPr id="56333" name="Line 10"/>
          <p:cNvSpPr>
            <a:spLocks noChangeShapeType="1"/>
          </p:cNvSpPr>
          <p:nvPr/>
        </p:nvSpPr>
        <p:spPr bwMode="auto">
          <a:xfrm flipV="1">
            <a:off x="7859713" y="4646613"/>
            <a:ext cx="0" cy="115570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6334" name="Rectangle 11"/>
          <p:cNvSpPr>
            <a:spLocks noChangeArrowheads="1"/>
          </p:cNvSpPr>
          <p:nvPr/>
        </p:nvSpPr>
        <p:spPr bwMode="auto">
          <a:xfrm>
            <a:off x="7312025" y="4652964"/>
            <a:ext cx="509756" cy="3359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Bad</a:t>
            </a:r>
          </a:p>
        </p:txBody>
      </p:sp>
      <p:sp>
        <p:nvSpPr>
          <p:cNvPr id="56335" name="Rectangle 12"/>
          <p:cNvSpPr>
            <a:spLocks noChangeArrowheads="1"/>
          </p:cNvSpPr>
          <p:nvPr/>
        </p:nvSpPr>
        <p:spPr bwMode="auto">
          <a:xfrm>
            <a:off x="7159625" y="5491164"/>
            <a:ext cx="646012" cy="3359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Good</a:t>
            </a:r>
          </a:p>
        </p:txBody>
      </p:sp>
      <p:sp>
        <p:nvSpPr>
          <p:cNvPr id="56336" name="Line 13"/>
          <p:cNvSpPr>
            <a:spLocks noChangeShapeType="1"/>
          </p:cNvSpPr>
          <p:nvPr/>
        </p:nvSpPr>
        <p:spPr bwMode="auto">
          <a:xfrm>
            <a:off x="7866063" y="5795963"/>
            <a:ext cx="1816100" cy="0"/>
          </a:xfrm>
          <a:prstGeom prst="line">
            <a:avLst/>
          </a:prstGeom>
          <a:noFill/>
          <a:ln w="12700">
            <a:solidFill>
              <a:schemeClr val="tx1"/>
            </a:solidFill>
            <a:round/>
            <a:headEnd/>
            <a:tailEnd/>
          </a:ln>
        </p:spPr>
        <p:txBody>
          <a:bodyPr wrap="none" anchor="ctr">
            <a:prstTxWarp prst="textNoShape">
              <a:avLst/>
            </a:prstTxWarp>
          </a:bodyPr>
          <a:lstStyle/>
          <a:p>
            <a:endParaRPr lang="en-US"/>
          </a:p>
        </p:txBody>
      </p:sp>
      <p:sp>
        <p:nvSpPr>
          <p:cNvPr id="56337" name="Rectangle 14"/>
          <p:cNvSpPr>
            <a:spLocks noChangeArrowheads="1"/>
          </p:cNvSpPr>
          <p:nvPr/>
        </p:nvSpPr>
        <p:spPr bwMode="auto">
          <a:xfrm>
            <a:off x="7845425" y="5872164"/>
            <a:ext cx="535404" cy="335989"/>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Less</a:t>
            </a:r>
          </a:p>
        </p:txBody>
      </p:sp>
      <p:sp>
        <p:nvSpPr>
          <p:cNvPr id="56338" name="Rectangle 15"/>
          <p:cNvSpPr>
            <a:spLocks noChangeArrowheads="1"/>
          </p:cNvSpPr>
          <p:nvPr/>
        </p:nvSpPr>
        <p:spPr bwMode="auto">
          <a:xfrm>
            <a:off x="9445625" y="5872164"/>
            <a:ext cx="666750" cy="333375"/>
          </a:xfrm>
          <a:prstGeom prst="rect">
            <a:avLst/>
          </a:prstGeom>
          <a:noFill/>
          <a:ln w="12700">
            <a:noFill/>
            <a:miter lim="800000"/>
            <a:headEnd/>
            <a:tailEnd/>
          </a:ln>
        </p:spPr>
        <p:txBody>
          <a:bodyPr wrap="none" lIns="90488" tIns="44450" rIns="90488" bIns="44450">
            <a:prstTxWarp prst="textNoShape">
              <a:avLst/>
            </a:prstTxWarp>
            <a:spAutoFit/>
          </a:bodyPr>
          <a:lstStyle/>
          <a:p>
            <a:r>
              <a:rPr lang="en-US" sz="1600" b="1"/>
              <a:t>More</a:t>
            </a:r>
          </a:p>
        </p:txBody>
      </p:sp>
      <p:sp>
        <p:nvSpPr>
          <p:cNvPr id="56339" name="Arc 16"/>
          <p:cNvSpPr>
            <a:spLocks/>
          </p:cNvSpPr>
          <p:nvPr/>
        </p:nvSpPr>
        <p:spPr bwMode="auto">
          <a:xfrm>
            <a:off x="8020050" y="4729163"/>
            <a:ext cx="1593850" cy="984250"/>
          </a:xfrm>
          <a:custGeom>
            <a:avLst/>
            <a:gdLst>
              <a:gd name="T0" fmla="*/ 2147483647 w 21600"/>
              <a:gd name="T1" fmla="*/ 2043660565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p:spPr>
        <p:txBody>
          <a:bodyPr wrap="none" anchor="ctr">
            <a:prstTxWarp prst="textNoShape">
              <a:avLst/>
            </a:prstTxWarp>
          </a:bodyPr>
          <a:lstStyle/>
          <a:p>
            <a:endParaRPr lang="en-US"/>
          </a:p>
        </p:txBody>
      </p:sp>
      <p:sp>
        <p:nvSpPr>
          <p:cNvPr id="56340" name="Arc 17"/>
          <p:cNvSpPr>
            <a:spLocks/>
          </p:cNvSpPr>
          <p:nvPr/>
        </p:nvSpPr>
        <p:spPr bwMode="auto">
          <a:xfrm>
            <a:off x="8164513" y="4805363"/>
            <a:ext cx="1365250" cy="908050"/>
          </a:xfrm>
          <a:custGeom>
            <a:avLst/>
            <a:gdLst>
              <a:gd name="T0" fmla="*/ 2147483647 w 21600"/>
              <a:gd name="T1" fmla="*/ 0 h 21600"/>
              <a:gd name="T2" fmla="*/ 0 w 21600"/>
              <a:gd name="T3" fmla="*/ 160480319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p:spPr>
        <p:txBody>
          <a:bodyPr wrap="none" anchor="ctr">
            <a:prstTxWarp prst="textNoShape">
              <a:avLst/>
            </a:prstTxWarp>
          </a:bodyPr>
          <a:lstStyle/>
          <a:p>
            <a:endParaRPr lang="en-US"/>
          </a:p>
        </p:txBody>
      </p:sp>
      <p:sp>
        <p:nvSpPr>
          <p:cNvPr id="56341" name="Rectangle 18"/>
          <p:cNvSpPr>
            <a:spLocks noChangeArrowheads="1"/>
          </p:cNvSpPr>
          <p:nvPr/>
        </p:nvSpPr>
        <p:spPr bwMode="auto">
          <a:xfrm>
            <a:off x="7845426" y="5438775"/>
            <a:ext cx="793423" cy="30521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400" b="1"/>
              <a:t>Factor A</a:t>
            </a:r>
          </a:p>
        </p:txBody>
      </p:sp>
      <p:sp>
        <p:nvSpPr>
          <p:cNvPr id="56342" name="Rectangle 19"/>
          <p:cNvSpPr>
            <a:spLocks noChangeArrowheads="1"/>
          </p:cNvSpPr>
          <p:nvPr/>
        </p:nvSpPr>
        <p:spPr bwMode="auto">
          <a:xfrm>
            <a:off x="9293226" y="5438775"/>
            <a:ext cx="785409" cy="305212"/>
          </a:xfrm>
          <a:prstGeom prst="rect">
            <a:avLst/>
          </a:prstGeom>
          <a:noFill/>
          <a:ln w="12700">
            <a:noFill/>
            <a:miter lim="800000"/>
            <a:headEnd/>
            <a:tailEnd/>
          </a:ln>
        </p:spPr>
        <p:txBody>
          <a:bodyPr wrap="none" lIns="90488" tIns="44450" rIns="90488" bIns="44450">
            <a:prstTxWarp prst="textNoShape">
              <a:avLst/>
            </a:prstTxWarp>
            <a:spAutoFit/>
          </a:bodyPr>
          <a:lstStyle/>
          <a:p>
            <a:r>
              <a:rPr lang="en-US" sz="1400" b="1"/>
              <a:t>Factor B</a:t>
            </a:r>
          </a:p>
        </p:txBody>
      </p:sp>
      <p:grpSp>
        <p:nvGrpSpPr>
          <p:cNvPr id="2" name="Group 20"/>
          <p:cNvGrpSpPr>
            <a:grpSpLocks/>
          </p:cNvGrpSpPr>
          <p:nvPr/>
        </p:nvGrpSpPr>
        <p:grpSpPr bwMode="auto">
          <a:xfrm>
            <a:off x="8102601" y="4652963"/>
            <a:ext cx="1420813" cy="749300"/>
            <a:chOff x="3945" y="2736"/>
            <a:chExt cx="895" cy="472"/>
          </a:xfrm>
        </p:grpSpPr>
        <p:sp>
          <p:nvSpPr>
            <p:cNvPr id="56344" name="Arc 21"/>
            <p:cNvSpPr>
              <a:spLocks/>
            </p:cNvSpPr>
            <p:nvPr/>
          </p:nvSpPr>
          <p:spPr bwMode="auto">
            <a:xfrm>
              <a:off x="3945" y="2736"/>
              <a:ext cx="448"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chemeClr val="accent1"/>
              </a:solidFill>
              <a:round/>
              <a:headEnd/>
              <a:tailEnd/>
            </a:ln>
          </p:spPr>
          <p:txBody>
            <a:bodyPr wrap="none" anchor="ctr">
              <a:prstTxWarp prst="textNoShape">
                <a:avLst/>
              </a:prstTxWarp>
            </a:bodyPr>
            <a:lstStyle/>
            <a:p>
              <a:endParaRPr lang="en-US"/>
            </a:p>
          </p:txBody>
        </p:sp>
        <p:sp>
          <p:nvSpPr>
            <p:cNvPr id="56345" name="Arc 22"/>
            <p:cNvSpPr>
              <a:spLocks/>
            </p:cNvSpPr>
            <p:nvPr/>
          </p:nvSpPr>
          <p:spPr bwMode="auto">
            <a:xfrm>
              <a:off x="4392" y="2736"/>
              <a:ext cx="448" cy="47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chemeClr val="accent1"/>
              </a:solidFill>
              <a:round/>
              <a:headEnd/>
              <a:tailEnd/>
            </a:ln>
          </p:spPr>
          <p:txBody>
            <a:bodyPr wrap="none" anchor="ctr">
              <a:prstTxWarp prst="textNoShape">
                <a:avLst/>
              </a:prstTxWarp>
            </a:bodyPr>
            <a:lstStyle/>
            <a:p>
              <a:endParaRPr lang="en-US"/>
            </a:p>
          </p:txBody>
        </p:sp>
      </p:grpSp>
      <p:sp>
        <p:nvSpPr>
          <p:cNvPr id="24" name="Date Placeholder 3"/>
          <p:cNvSpPr txBox="1">
            <a:spLocks/>
          </p:cNvSpPr>
          <p:nvPr/>
        </p:nvSpPr>
        <p:spPr>
          <a:xfrm>
            <a:off x="681028"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25"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26" name="Slide Number Placeholder 5"/>
          <p:cNvSpPr>
            <a:spLocks noGrp="1"/>
          </p:cNvSpPr>
          <p:nvPr>
            <p:ph type="sldNum" sz="quarter" idx="4294967295"/>
          </p:nvPr>
        </p:nvSpPr>
        <p:spPr>
          <a:xfrm>
            <a:off x="9291647"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52</a:t>
            </a:fld>
            <a:endParaRPr lang="en-US"/>
          </a:p>
        </p:txBody>
      </p:sp>
    </p:spTree>
    <p:extLst>
      <p:ext uri="{BB962C8B-B14F-4D97-AF65-F5344CB8AC3E}">
        <p14:creationId xmlns:p14="http://schemas.microsoft.com/office/powerpoint/2010/main" val="23495066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t>Review: Range </a:t>
            </a:r>
            <a:r>
              <a:rPr lang="en-US" dirty="0"/>
              <a:t>of </a:t>
            </a:r>
            <a:r>
              <a:rPr lang="en-US" dirty="0" smtClean="0"/>
              <a:t>Set-Associative </a:t>
            </a:r>
            <a:r>
              <a:rPr lang="en-US" dirty="0"/>
              <a:t>Caches</a:t>
            </a:r>
          </a:p>
        </p:txBody>
      </p:sp>
      <p:sp>
        <p:nvSpPr>
          <p:cNvPr id="1696771" name="Rectangle 3"/>
          <p:cNvSpPr>
            <a:spLocks noGrp="1" noChangeArrowheads="1"/>
          </p:cNvSpPr>
          <p:nvPr>
            <p:ph type="body" idx="1"/>
          </p:nvPr>
        </p:nvSpPr>
        <p:spPr>
          <a:xfrm>
            <a:off x="609600" y="1196975"/>
            <a:ext cx="10972800" cy="2086192"/>
          </a:xfrm>
        </p:spPr>
        <p:txBody>
          <a:bodyPr rtlCol="0">
            <a:normAutofit fontScale="92500" lnSpcReduction="20000"/>
          </a:bodyPr>
          <a:lstStyle/>
          <a:p>
            <a:pPr>
              <a:defRPr/>
            </a:pPr>
            <a:r>
              <a:rPr lang="en-US" dirty="0">
                <a:ea typeface="+mn-ea"/>
                <a:cs typeface="+mn-cs"/>
              </a:rPr>
              <a:t>For a </a:t>
            </a:r>
            <a:r>
              <a:rPr lang="en-US" i="1" dirty="0" smtClean="0">
                <a:ea typeface="+mn-ea"/>
                <a:cs typeface="+mn-cs"/>
              </a:rPr>
              <a:t>fixed-size </a:t>
            </a:r>
            <a:r>
              <a:rPr lang="en-US" dirty="0" smtClean="0">
                <a:ea typeface="+mn-ea"/>
                <a:cs typeface="+mn-cs"/>
              </a:rPr>
              <a:t>cache and fixed block size, </a:t>
            </a:r>
            <a:r>
              <a:rPr lang="en-US" dirty="0">
                <a:ea typeface="+mn-ea"/>
                <a:cs typeface="+mn-cs"/>
              </a:rPr>
              <a:t>each increase by a factor of two in associativity doubles the number of blocks per set (i.e., the number or ways) and halves the number of sets – decreases the size of the index by 1 bit and increases the size of the tag by 1 bit</a:t>
            </a:r>
          </a:p>
        </p:txBody>
      </p:sp>
      <p:sp>
        <p:nvSpPr>
          <p:cNvPr id="57348" name="Rectangle 4"/>
          <p:cNvSpPr>
            <a:spLocks noChangeArrowheads="1"/>
          </p:cNvSpPr>
          <p:nvPr/>
        </p:nvSpPr>
        <p:spPr bwMode="auto">
          <a:xfrm>
            <a:off x="2286001" y="3657600"/>
            <a:ext cx="7382524" cy="312740"/>
          </a:xfrm>
          <a:prstGeom prst="rect">
            <a:avLst/>
          </a:prstGeom>
          <a:noFill/>
          <a:ln w="12700">
            <a:solidFill>
              <a:schemeClr val="tx1"/>
            </a:solidFill>
            <a:miter lim="800000"/>
            <a:headEnd/>
            <a:tailEnd/>
          </a:ln>
        </p:spPr>
        <p:txBody>
          <a:bodyPr wrap="none" anchor="ctr">
            <a:prstTxWarp prst="textNoShape">
              <a:avLst/>
            </a:prstTxWarp>
          </a:bodyPr>
          <a:lstStyle/>
          <a:p>
            <a:endParaRPr lang="en-US">
              <a:latin typeface="Calibri" charset="0"/>
            </a:endParaRPr>
          </a:p>
        </p:txBody>
      </p:sp>
      <p:sp>
        <p:nvSpPr>
          <p:cNvPr id="57349" name="Line 5"/>
          <p:cNvSpPr>
            <a:spLocks noChangeShapeType="1"/>
          </p:cNvSpPr>
          <p:nvPr/>
        </p:nvSpPr>
        <p:spPr bwMode="auto">
          <a:xfrm>
            <a:off x="74406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0" name="Line 6"/>
          <p:cNvSpPr>
            <a:spLocks noChangeShapeType="1"/>
          </p:cNvSpPr>
          <p:nvPr/>
        </p:nvSpPr>
        <p:spPr bwMode="auto">
          <a:xfrm>
            <a:off x="53832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1" name="Line 7"/>
          <p:cNvSpPr>
            <a:spLocks noChangeShapeType="1"/>
          </p:cNvSpPr>
          <p:nvPr/>
        </p:nvSpPr>
        <p:spPr bwMode="auto">
          <a:xfrm>
            <a:off x="8659813" y="3657600"/>
            <a:ext cx="0" cy="30480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52" name="Text Box 8"/>
          <p:cNvSpPr txBox="1">
            <a:spLocks noChangeArrowheads="1"/>
          </p:cNvSpPr>
          <p:nvPr/>
        </p:nvSpPr>
        <p:spPr bwMode="auto">
          <a:xfrm>
            <a:off x="7440614" y="3657600"/>
            <a:ext cx="1180131" cy="338554"/>
          </a:xfrm>
          <a:prstGeom prst="rect">
            <a:avLst/>
          </a:prstGeom>
          <a:noFill/>
          <a:ln w="12700">
            <a:noFill/>
            <a:miter lim="800000"/>
            <a:headEnd/>
            <a:tailEnd/>
          </a:ln>
        </p:spPr>
        <p:txBody>
          <a:bodyPr wrap="none">
            <a:prstTxWarp prst="textNoShape">
              <a:avLst/>
            </a:prstTxWarp>
            <a:spAutoFit/>
          </a:bodyPr>
          <a:lstStyle/>
          <a:p>
            <a:r>
              <a:rPr lang="en-US" sz="1600" dirty="0">
                <a:latin typeface="Calibri" charset="0"/>
              </a:rPr>
              <a:t>Word offset</a:t>
            </a:r>
          </a:p>
        </p:txBody>
      </p:sp>
      <p:sp>
        <p:nvSpPr>
          <p:cNvPr id="57353" name="Text Box 9"/>
          <p:cNvSpPr txBox="1">
            <a:spLocks noChangeArrowheads="1"/>
          </p:cNvSpPr>
          <p:nvPr/>
        </p:nvSpPr>
        <p:spPr bwMode="auto">
          <a:xfrm>
            <a:off x="8612189" y="3657600"/>
            <a:ext cx="1084912" cy="338554"/>
          </a:xfrm>
          <a:prstGeom prst="rect">
            <a:avLst/>
          </a:prstGeom>
          <a:noFill/>
          <a:ln w="12700">
            <a:noFill/>
            <a:miter lim="800000"/>
            <a:headEnd/>
            <a:tailEnd/>
          </a:ln>
        </p:spPr>
        <p:txBody>
          <a:bodyPr wrap="none">
            <a:prstTxWarp prst="textNoShape">
              <a:avLst/>
            </a:prstTxWarp>
            <a:spAutoFit/>
          </a:bodyPr>
          <a:lstStyle/>
          <a:p>
            <a:r>
              <a:rPr lang="en-US" sz="1600" dirty="0">
                <a:latin typeface="Calibri" charset="0"/>
              </a:rPr>
              <a:t>Byte offset</a:t>
            </a:r>
          </a:p>
        </p:txBody>
      </p:sp>
      <p:sp>
        <p:nvSpPr>
          <p:cNvPr id="57354" name="Text Box 10"/>
          <p:cNvSpPr txBox="1">
            <a:spLocks noChangeArrowheads="1"/>
          </p:cNvSpPr>
          <p:nvPr/>
        </p:nvSpPr>
        <p:spPr bwMode="auto">
          <a:xfrm>
            <a:off x="6073776" y="3657600"/>
            <a:ext cx="638445" cy="338554"/>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Index</a:t>
            </a:r>
          </a:p>
        </p:txBody>
      </p:sp>
      <p:sp>
        <p:nvSpPr>
          <p:cNvPr id="57355" name="Text Box 11"/>
          <p:cNvSpPr txBox="1">
            <a:spLocks noChangeArrowheads="1"/>
          </p:cNvSpPr>
          <p:nvPr/>
        </p:nvSpPr>
        <p:spPr bwMode="auto">
          <a:xfrm>
            <a:off x="3706813" y="3657600"/>
            <a:ext cx="461986" cy="338554"/>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Tag</a:t>
            </a:r>
          </a:p>
        </p:txBody>
      </p:sp>
      <p:grpSp>
        <p:nvGrpSpPr>
          <p:cNvPr id="2" name="Group 12"/>
          <p:cNvGrpSpPr>
            <a:grpSpLocks/>
          </p:cNvGrpSpPr>
          <p:nvPr/>
        </p:nvGrpSpPr>
        <p:grpSpPr bwMode="auto">
          <a:xfrm>
            <a:off x="2335213" y="4267205"/>
            <a:ext cx="3048000" cy="569913"/>
            <a:chOff x="624" y="2496"/>
            <a:chExt cx="1920" cy="359"/>
          </a:xfrm>
        </p:grpSpPr>
        <p:sp>
          <p:nvSpPr>
            <p:cNvPr id="57381" name="Line 13"/>
            <p:cNvSpPr>
              <a:spLocks noChangeShapeType="1"/>
            </p:cNvSpPr>
            <p:nvPr/>
          </p:nvSpPr>
          <p:spPr bwMode="auto">
            <a:xfrm>
              <a:off x="2544" y="2544"/>
              <a:ext cx="0" cy="240"/>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82" name="Line 14"/>
            <p:cNvSpPr>
              <a:spLocks noChangeShapeType="1"/>
            </p:cNvSpPr>
            <p:nvPr/>
          </p:nvSpPr>
          <p:spPr bwMode="auto">
            <a:xfrm flipH="1">
              <a:off x="2304" y="264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83" name="Text Box 15"/>
            <p:cNvSpPr txBox="1">
              <a:spLocks noChangeArrowheads="1"/>
            </p:cNvSpPr>
            <p:nvPr/>
          </p:nvSpPr>
          <p:spPr bwMode="auto">
            <a:xfrm>
              <a:off x="624" y="2496"/>
              <a:ext cx="1556" cy="359"/>
            </a:xfrm>
            <a:prstGeom prst="rect">
              <a:avLst/>
            </a:prstGeom>
            <a:noFill/>
            <a:ln w="12700">
              <a:noFill/>
              <a:miter lim="800000"/>
              <a:headEnd/>
              <a:tailEnd/>
            </a:ln>
          </p:spPr>
          <p:txBody>
            <a:bodyPr wrap="none">
              <a:prstTxWarp prst="textNoShape">
                <a:avLst/>
              </a:prstTxWarp>
              <a:spAutoFit/>
            </a:bodyPr>
            <a:lstStyle/>
            <a:p>
              <a:pPr>
                <a:lnSpc>
                  <a:spcPct val="85000"/>
                </a:lnSpc>
              </a:pPr>
              <a:r>
                <a:rPr lang="en-US" dirty="0">
                  <a:latin typeface="Calibri" charset="0"/>
                </a:rPr>
                <a:t>Decreasing associativity,</a:t>
              </a:r>
              <a:br>
                <a:rPr lang="en-US" dirty="0">
                  <a:latin typeface="Calibri" charset="0"/>
                </a:rPr>
              </a:br>
              <a:r>
                <a:rPr lang="en-US" dirty="0" smtClean="0">
                  <a:latin typeface="Calibri" charset="0"/>
                </a:rPr>
                <a:t>less ways, </a:t>
              </a:r>
              <a:r>
                <a:rPr lang="en-US" dirty="0">
                  <a:latin typeface="Calibri" charset="0"/>
                </a:rPr>
                <a:t>more sets</a:t>
              </a:r>
            </a:p>
          </p:txBody>
        </p:sp>
      </p:grpSp>
      <p:grpSp>
        <p:nvGrpSpPr>
          <p:cNvPr id="3" name="Group 16"/>
          <p:cNvGrpSpPr>
            <a:grpSpLocks/>
          </p:cNvGrpSpPr>
          <p:nvPr/>
        </p:nvGrpSpPr>
        <p:grpSpPr bwMode="auto">
          <a:xfrm>
            <a:off x="5383213" y="4676775"/>
            <a:ext cx="4433888" cy="1200150"/>
            <a:chOff x="2544" y="2832"/>
            <a:chExt cx="2793" cy="756"/>
          </a:xfrm>
        </p:grpSpPr>
        <p:sp>
          <p:nvSpPr>
            <p:cNvPr id="57378" name="Line 17"/>
            <p:cNvSpPr>
              <a:spLocks noChangeShapeType="1"/>
            </p:cNvSpPr>
            <p:nvPr/>
          </p:nvSpPr>
          <p:spPr bwMode="auto">
            <a:xfrm flipV="1">
              <a:off x="2544" y="2976"/>
              <a:ext cx="1296"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9" name="Line 18"/>
            <p:cNvSpPr>
              <a:spLocks noChangeShapeType="1"/>
            </p:cNvSpPr>
            <p:nvPr/>
          </p:nvSpPr>
          <p:spPr bwMode="auto">
            <a:xfrm>
              <a:off x="3840" y="2832"/>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80" name="Text Box 19"/>
            <p:cNvSpPr txBox="1">
              <a:spLocks noChangeArrowheads="1"/>
            </p:cNvSpPr>
            <p:nvPr/>
          </p:nvSpPr>
          <p:spPr bwMode="auto">
            <a:xfrm>
              <a:off x="3828" y="2832"/>
              <a:ext cx="1509" cy="756"/>
            </a:xfrm>
            <a:prstGeom prst="rect">
              <a:avLst/>
            </a:prstGeom>
            <a:noFill/>
            <a:ln w="12700">
              <a:noFill/>
              <a:miter lim="800000"/>
              <a:headEnd/>
              <a:tailEnd/>
            </a:ln>
          </p:spPr>
          <p:txBody>
            <a:bodyPr wrap="none">
              <a:prstTxWarp prst="textNoShape">
                <a:avLst/>
              </a:prstTxWarp>
              <a:spAutoFit/>
            </a:bodyPr>
            <a:lstStyle/>
            <a:p>
              <a:r>
                <a:rPr lang="en-US" dirty="0">
                  <a:latin typeface="Calibri" charset="0"/>
                </a:rPr>
                <a:t>Fully associative</a:t>
              </a:r>
            </a:p>
            <a:p>
              <a:r>
                <a:rPr lang="en-US" dirty="0">
                  <a:latin typeface="Calibri" charset="0"/>
                </a:rPr>
                <a:t>(only one set)</a:t>
              </a:r>
            </a:p>
            <a:p>
              <a:r>
                <a:rPr lang="en-US" dirty="0">
                  <a:latin typeface="Calibri" charset="0"/>
                </a:rPr>
                <a:t>Tag is all the bits except</a:t>
              </a:r>
            </a:p>
            <a:p>
              <a:r>
                <a:rPr lang="en-US" dirty="0">
                  <a:latin typeface="Calibri" charset="0"/>
                </a:rPr>
                <a:t>w</a:t>
              </a:r>
              <a:r>
                <a:rPr lang="en-US" dirty="0" smtClean="0">
                  <a:latin typeface="Calibri" charset="0"/>
                </a:rPr>
                <a:t>ord and </a:t>
              </a:r>
              <a:r>
                <a:rPr lang="en-US" dirty="0">
                  <a:latin typeface="Calibri" charset="0"/>
                </a:rPr>
                <a:t>byte offset</a:t>
              </a:r>
            </a:p>
          </p:txBody>
        </p:sp>
      </p:grpSp>
      <p:grpSp>
        <p:nvGrpSpPr>
          <p:cNvPr id="4" name="Group 20"/>
          <p:cNvGrpSpPr>
            <a:grpSpLocks/>
          </p:cNvGrpSpPr>
          <p:nvPr/>
        </p:nvGrpSpPr>
        <p:grpSpPr bwMode="auto">
          <a:xfrm>
            <a:off x="2944813" y="4875213"/>
            <a:ext cx="2438400" cy="1276350"/>
            <a:chOff x="960" y="3168"/>
            <a:chExt cx="1536" cy="804"/>
          </a:xfrm>
        </p:grpSpPr>
        <p:sp>
          <p:nvSpPr>
            <p:cNvPr id="57375" name="Line 21"/>
            <p:cNvSpPr>
              <a:spLocks noChangeShapeType="1"/>
            </p:cNvSpPr>
            <p:nvPr/>
          </p:nvSpPr>
          <p:spPr bwMode="auto">
            <a:xfrm flipH="1">
              <a:off x="2064" y="3312"/>
              <a:ext cx="432"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6" name="Line 22"/>
            <p:cNvSpPr>
              <a:spLocks noChangeShapeType="1"/>
            </p:cNvSpPr>
            <p:nvPr/>
          </p:nvSpPr>
          <p:spPr bwMode="auto">
            <a:xfrm>
              <a:off x="2064" y="3168"/>
              <a:ext cx="0" cy="288"/>
            </a:xfrm>
            <a:prstGeom prst="line">
              <a:avLst/>
            </a:prstGeom>
            <a:noFill/>
            <a:ln w="12700">
              <a:solidFill>
                <a:schemeClr val="tx1"/>
              </a:solidFill>
              <a:round/>
              <a:headEnd/>
              <a:tailEnd/>
            </a:ln>
          </p:spPr>
          <p:txBody>
            <a:bodyPr>
              <a:prstTxWarp prst="textNoShape">
                <a:avLst/>
              </a:prstTxWarp>
            </a:bodyPr>
            <a:lstStyle/>
            <a:p>
              <a:endParaRPr lang="en-US"/>
            </a:p>
          </p:txBody>
        </p:sp>
        <p:sp>
          <p:nvSpPr>
            <p:cNvPr id="57377" name="Text Box 23"/>
            <p:cNvSpPr txBox="1">
              <a:spLocks noChangeArrowheads="1"/>
            </p:cNvSpPr>
            <p:nvPr/>
          </p:nvSpPr>
          <p:spPr bwMode="auto">
            <a:xfrm>
              <a:off x="960" y="3216"/>
              <a:ext cx="1505" cy="756"/>
            </a:xfrm>
            <a:prstGeom prst="rect">
              <a:avLst/>
            </a:prstGeom>
            <a:noFill/>
            <a:ln w="12700">
              <a:noFill/>
              <a:miter lim="800000"/>
              <a:headEnd/>
              <a:tailEnd/>
            </a:ln>
          </p:spPr>
          <p:txBody>
            <a:bodyPr>
              <a:prstTxWarp prst="textNoShape">
                <a:avLst/>
              </a:prstTxWarp>
              <a:spAutoFit/>
            </a:bodyPr>
            <a:lstStyle/>
            <a:p>
              <a:r>
                <a:rPr lang="en-US">
                  <a:latin typeface="Calibri" charset="0"/>
                </a:rPr>
                <a:t>Direct mapped</a:t>
              </a:r>
            </a:p>
            <a:p>
              <a:r>
                <a:rPr lang="en-US">
                  <a:latin typeface="Calibri" charset="0"/>
                </a:rPr>
                <a:t>(only one way)</a:t>
              </a:r>
            </a:p>
            <a:p>
              <a:r>
                <a:rPr lang="en-US">
                  <a:latin typeface="Calibri" charset="0"/>
                </a:rPr>
                <a:t>Smaller tags, only a single comparator</a:t>
              </a:r>
            </a:p>
          </p:txBody>
        </p:sp>
      </p:grpSp>
      <p:grpSp>
        <p:nvGrpSpPr>
          <p:cNvPr id="5" name="Group 24"/>
          <p:cNvGrpSpPr>
            <a:grpSpLocks/>
          </p:cNvGrpSpPr>
          <p:nvPr/>
        </p:nvGrpSpPr>
        <p:grpSpPr bwMode="auto">
          <a:xfrm>
            <a:off x="5383219" y="4038604"/>
            <a:ext cx="2806703" cy="639763"/>
            <a:chOff x="2544" y="2256"/>
            <a:chExt cx="1768" cy="403"/>
          </a:xfrm>
        </p:grpSpPr>
        <p:sp>
          <p:nvSpPr>
            <p:cNvPr id="57372" name="Line 25"/>
            <p:cNvSpPr>
              <a:spLocks noChangeShapeType="1"/>
            </p:cNvSpPr>
            <p:nvPr/>
          </p:nvSpPr>
          <p:spPr bwMode="auto">
            <a:xfrm>
              <a:off x="2544" y="2400"/>
              <a:ext cx="240" cy="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3" name="Text Box 26"/>
            <p:cNvSpPr txBox="1">
              <a:spLocks noChangeArrowheads="1"/>
            </p:cNvSpPr>
            <p:nvPr/>
          </p:nvSpPr>
          <p:spPr bwMode="auto">
            <a:xfrm>
              <a:off x="2784" y="2304"/>
              <a:ext cx="1528" cy="355"/>
            </a:xfrm>
            <a:prstGeom prst="rect">
              <a:avLst/>
            </a:prstGeom>
            <a:noFill/>
            <a:ln w="12700">
              <a:noFill/>
              <a:miter lim="800000"/>
              <a:headEnd/>
              <a:tailEnd/>
            </a:ln>
          </p:spPr>
          <p:txBody>
            <a:bodyPr wrap="none">
              <a:prstTxWarp prst="textNoShape">
                <a:avLst/>
              </a:prstTxWarp>
              <a:spAutoFit/>
            </a:bodyPr>
            <a:lstStyle/>
            <a:p>
              <a:pPr>
                <a:lnSpc>
                  <a:spcPct val="85000"/>
                </a:lnSpc>
              </a:pPr>
              <a:r>
                <a:rPr lang="en-US" dirty="0">
                  <a:latin typeface="Calibri" charset="0"/>
                </a:rPr>
                <a:t>Increasing associativity, </a:t>
              </a:r>
              <a:br>
                <a:rPr lang="en-US" dirty="0">
                  <a:latin typeface="Calibri" charset="0"/>
                </a:rPr>
              </a:br>
              <a:r>
                <a:rPr lang="en-US" dirty="0" smtClean="0">
                  <a:latin typeface="Calibri" charset="0"/>
                </a:rPr>
                <a:t>more ways, </a:t>
              </a:r>
              <a:r>
                <a:rPr lang="en-US" dirty="0">
                  <a:latin typeface="Calibri" charset="0"/>
                </a:rPr>
                <a:t>less sets</a:t>
              </a:r>
            </a:p>
          </p:txBody>
        </p:sp>
        <p:sp>
          <p:nvSpPr>
            <p:cNvPr id="57374" name="Line 27"/>
            <p:cNvSpPr>
              <a:spLocks noChangeShapeType="1"/>
            </p:cNvSpPr>
            <p:nvPr/>
          </p:nvSpPr>
          <p:spPr bwMode="auto">
            <a:xfrm>
              <a:off x="2544" y="2256"/>
              <a:ext cx="0" cy="288"/>
            </a:xfrm>
            <a:prstGeom prst="line">
              <a:avLst/>
            </a:prstGeom>
            <a:noFill/>
            <a:ln w="12700">
              <a:solidFill>
                <a:schemeClr val="tx1"/>
              </a:solidFill>
              <a:round/>
              <a:headEnd/>
              <a:tailEnd/>
            </a:ln>
          </p:spPr>
          <p:txBody>
            <a:bodyPr>
              <a:prstTxWarp prst="textNoShape">
                <a:avLst/>
              </a:prstTxWarp>
            </a:bodyPr>
            <a:lstStyle/>
            <a:p>
              <a:endParaRPr lang="en-US"/>
            </a:p>
          </p:txBody>
        </p:sp>
      </p:grpSp>
      <p:grpSp>
        <p:nvGrpSpPr>
          <p:cNvPr id="6" name="Group 37"/>
          <p:cNvGrpSpPr>
            <a:grpSpLocks/>
          </p:cNvGrpSpPr>
          <p:nvPr/>
        </p:nvGrpSpPr>
        <p:grpSpPr bwMode="auto">
          <a:xfrm>
            <a:off x="5688015" y="2971800"/>
            <a:ext cx="1389063" cy="793750"/>
            <a:chOff x="2448" y="1968"/>
            <a:chExt cx="875" cy="500"/>
          </a:xfrm>
        </p:grpSpPr>
        <p:sp>
          <p:nvSpPr>
            <p:cNvPr id="57370" name="Line 29"/>
            <p:cNvSpPr>
              <a:spLocks noChangeShapeType="1"/>
            </p:cNvSpPr>
            <p:nvPr/>
          </p:nvSpPr>
          <p:spPr bwMode="auto">
            <a:xfrm flipV="1">
              <a:off x="2880"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71" name="Text Box 30"/>
            <p:cNvSpPr txBox="1">
              <a:spLocks noChangeArrowheads="1"/>
            </p:cNvSpPr>
            <p:nvPr/>
          </p:nvSpPr>
          <p:spPr bwMode="auto">
            <a:xfrm>
              <a:off x="2448" y="1968"/>
              <a:ext cx="875" cy="213"/>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Selects the set</a:t>
              </a:r>
            </a:p>
          </p:txBody>
        </p:sp>
      </p:grpSp>
      <p:grpSp>
        <p:nvGrpSpPr>
          <p:cNvPr id="7" name="Group 38"/>
          <p:cNvGrpSpPr>
            <a:grpSpLocks/>
          </p:cNvGrpSpPr>
          <p:nvPr/>
        </p:nvGrpSpPr>
        <p:grpSpPr bwMode="auto">
          <a:xfrm>
            <a:off x="3021014" y="2971800"/>
            <a:ext cx="1979613" cy="793750"/>
            <a:chOff x="960" y="1968"/>
            <a:chExt cx="1247" cy="500"/>
          </a:xfrm>
        </p:grpSpPr>
        <p:sp>
          <p:nvSpPr>
            <p:cNvPr id="57368" name="Text Box 31"/>
            <p:cNvSpPr txBox="1">
              <a:spLocks noChangeArrowheads="1"/>
            </p:cNvSpPr>
            <p:nvPr/>
          </p:nvSpPr>
          <p:spPr bwMode="auto">
            <a:xfrm>
              <a:off x="960" y="1968"/>
              <a:ext cx="1247" cy="213"/>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Used for tag compare</a:t>
              </a:r>
            </a:p>
          </p:txBody>
        </p:sp>
        <p:sp>
          <p:nvSpPr>
            <p:cNvPr id="57369" name="Line 32"/>
            <p:cNvSpPr>
              <a:spLocks noChangeShapeType="1"/>
            </p:cNvSpPr>
            <p:nvPr/>
          </p:nvSpPr>
          <p:spPr bwMode="auto">
            <a:xfrm flipV="1">
              <a:off x="1584"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grpSp>
      <p:grpSp>
        <p:nvGrpSpPr>
          <p:cNvPr id="8" name="Group 36"/>
          <p:cNvGrpSpPr>
            <a:grpSpLocks/>
          </p:cNvGrpSpPr>
          <p:nvPr/>
        </p:nvGrpSpPr>
        <p:grpSpPr bwMode="auto">
          <a:xfrm>
            <a:off x="7364414" y="2971800"/>
            <a:ext cx="2584450" cy="793750"/>
            <a:chOff x="3504" y="1968"/>
            <a:chExt cx="1628" cy="500"/>
          </a:xfrm>
        </p:grpSpPr>
        <p:sp>
          <p:nvSpPr>
            <p:cNvPr id="57366" name="Line 33"/>
            <p:cNvSpPr>
              <a:spLocks noChangeShapeType="1"/>
            </p:cNvSpPr>
            <p:nvPr/>
          </p:nvSpPr>
          <p:spPr bwMode="auto">
            <a:xfrm flipV="1">
              <a:off x="3936" y="2180"/>
              <a:ext cx="0" cy="288"/>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57367" name="Text Box 34"/>
            <p:cNvSpPr txBox="1">
              <a:spLocks noChangeArrowheads="1"/>
            </p:cNvSpPr>
            <p:nvPr/>
          </p:nvSpPr>
          <p:spPr bwMode="auto">
            <a:xfrm>
              <a:off x="3504" y="1968"/>
              <a:ext cx="1628" cy="213"/>
            </a:xfrm>
            <a:prstGeom prst="rect">
              <a:avLst/>
            </a:prstGeom>
            <a:noFill/>
            <a:ln w="12700">
              <a:noFill/>
              <a:miter lim="800000"/>
              <a:headEnd/>
              <a:tailEnd/>
            </a:ln>
          </p:spPr>
          <p:txBody>
            <a:bodyPr wrap="none">
              <a:prstTxWarp prst="textNoShape">
                <a:avLst/>
              </a:prstTxWarp>
              <a:spAutoFit/>
            </a:bodyPr>
            <a:lstStyle/>
            <a:p>
              <a:r>
                <a:rPr lang="en-US" sz="1600">
                  <a:latin typeface="Calibri" charset="0"/>
                </a:rPr>
                <a:t>Selects the word in the block</a:t>
              </a:r>
            </a:p>
          </p:txBody>
        </p:sp>
      </p:grpSp>
      <p:sp>
        <p:nvSpPr>
          <p:cNvPr id="38" name="Date Placeholder 3"/>
          <p:cNvSpPr txBox="1">
            <a:spLocks/>
          </p:cNvSpPr>
          <p:nvPr/>
        </p:nvSpPr>
        <p:spPr>
          <a:xfrm>
            <a:off x="77804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dirty="0"/>
          </a:p>
        </p:txBody>
      </p:sp>
      <p:sp>
        <p:nvSpPr>
          <p:cNvPr id="39"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#15</a:t>
            </a:r>
          </a:p>
        </p:txBody>
      </p:sp>
      <p:sp>
        <p:nvSpPr>
          <p:cNvPr id="40" name="Slide Number Placeholder 5"/>
          <p:cNvSpPr>
            <a:spLocks noGrp="1"/>
          </p:cNvSpPr>
          <p:nvPr>
            <p:ph type="sldNum" sz="quarter" idx="4294967295"/>
          </p:nvPr>
        </p:nvSpPr>
        <p:spPr>
          <a:xfrm>
            <a:off x="9376609"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6</a:t>
            </a:fld>
            <a:endParaRPr lang="en-US"/>
          </a:p>
        </p:txBody>
      </p:sp>
      <p:sp>
        <p:nvSpPr>
          <p:cNvPr id="41" name="TextBox 40"/>
          <p:cNvSpPr txBox="1"/>
          <p:nvPr/>
        </p:nvSpPr>
        <p:spPr>
          <a:xfrm>
            <a:off x="118572" y="5854488"/>
            <a:ext cx="3888500" cy="646331"/>
          </a:xfrm>
          <a:prstGeom prst="rect">
            <a:avLst/>
          </a:prstGeom>
          <a:noFill/>
        </p:spPr>
        <p:txBody>
          <a:bodyPr wrap="none" rtlCol="0">
            <a:spAutoFit/>
          </a:bodyPr>
          <a:lstStyle/>
          <a:p>
            <a:r>
              <a:rPr lang="en-US" dirty="0" smtClean="0"/>
              <a:t># Sets x # Ways = # Blocks</a:t>
            </a:r>
          </a:p>
          <a:p>
            <a:r>
              <a:rPr lang="en-US" dirty="0" smtClean="0"/>
              <a:t># Blocks x Bytes/Block = Cache Capacity</a:t>
            </a:r>
            <a:endParaRPr lang="en-US" dirty="0"/>
          </a:p>
        </p:txBody>
      </p:sp>
    </p:spTree>
    <p:extLst>
      <p:ext uri="{BB962C8B-B14F-4D97-AF65-F5344CB8AC3E}">
        <p14:creationId xmlns:p14="http://schemas.microsoft.com/office/powerpoint/2010/main" val="19657595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smtClean="0"/>
              <a:t>Review: Costs of Set-Associative Caches</a:t>
            </a:r>
          </a:p>
        </p:txBody>
      </p:sp>
      <p:sp>
        <p:nvSpPr>
          <p:cNvPr id="1695747" name="Rectangle 3"/>
          <p:cNvSpPr>
            <a:spLocks noGrp="1" noChangeArrowheads="1"/>
          </p:cNvSpPr>
          <p:nvPr>
            <p:ph type="body" idx="1"/>
          </p:nvPr>
        </p:nvSpPr>
        <p:spPr>
          <a:xfrm>
            <a:off x="609599" y="1307887"/>
            <a:ext cx="10972801" cy="5221250"/>
          </a:xfrm>
        </p:spPr>
        <p:txBody>
          <a:bodyPr>
            <a:normAutofit lnSpcReduction="10000"/>
          </a:bodyPr>
          <a:lstStyle/>
          <a:p>
            <a:pPr eaLnBrk="1" hangingPunct="1">
              <a:lnSpc>
                <a:spcPct val="90000"/>
              </a:lnSpc>
              <a:spcBef>
                <a:spcPct val="0"/>
              </a:spcBef>
            </a:pPr>
            <a:r>
              <a:rPr lang="en-US" dirty="0"/>
              <a:t>N-way set-associative cache costs</a:t>
            </a:r>
          </a:p>
          <a:p>
            <a:pPr lvl="1" eaLnBrk="1" hangingPunct="1">
              <a:lnSpc>
                <a:spcPct val="90000"/>
              </a:lnSpc>
              <a:spcBef>
                <a:spcPct val="0"/>
              </a:spcBef>
            </a:pPr>
            <a:r>
              <a:rPr lang="en-US" dirty="0"/>
              <a:t>N comparators (delay and area)</a:t>
            </a:r>
          </a:p>
          <a:p>
            <a:pPr lvl="1" eaLnBrk="1" hangingPunct="1">
              <a:lnSpc>
                <a:spcPct val="90000"/>
              </a:lnSpc>
              <a:spcBef>
                <a:spcPct val="0"/>
              </a:spcBef>
            </a:pPr>
            <a:r>
              <a:rPr lang="en-US" dirty="0"/>
              <a:t>MUX delay (set selection) before data is available</a:t>
            </a:r>
          </a:p>
          <a:p>
            <a:pPr lvl="1" eaLnBrk="1" hangingPunct="1">
              <a:lnSpc>
                <a:spcPct val="90000"/>
              </a:lnSpc>
              <a:spcBef>
                <a:spcPct val="0"/>
              </a:spcBef>
            </a:pPr>
            <a:r>
              <a:rPr lang="en-US" dirty="0"/>
              <a:t>Data available after set selection (and Hit/Miss decision).   </a:t>
            </a:r>
            <a:r>
              <a:rPr lang="en-US" dirty="0" smtClean="0"/>
              <a:t/>
            </a:r>
            <a:br>
              <a:rPr lang="en-US" dirty="0" smtClean="0"/>
            </a:br>
            <a:r>
              <a:rPr lang="en-US" dirty="0" smtClean="0"/>
              <a:t>DM </a:t>
            </a:r>
            <a:r>
              <a:rPr lang="en-US" dirty="0"/>
              <a:t>$: block is available before the Hit/Miss decision</a:t>
            </a:r>
          </a:p>
          <a:p>
            <a:pPr lvl="2" eaLnBrk="1" hangingPunct="1">
              <a:lnSpc>
                <a:spcPct val="90000"/>
              </a:lnSpc>
              <a:spcBef>
                <a:spcPct val="0"/>
              </a:spcBef>
            </a:pPr>
            <a:r>
              <a:rPr lang="en-US" dirty="0"/>
              <a:t>In Set-Associative, not possible to just assume a hit and continue and recover later if it was a miss</a:t>
            </a:r>
          </a:p>
          <a:p>
            <a:pPr eaLnBrk="1" hangingPunct="1">
              <a:lnSpc>
                <a:spcPct val="90000"/>
              </a:lnSpc>
              <a:spcBef>
                <a:spcPct val="0"/>
              </a:spcBef>
            </a:pPr>
            <a:r>
              <a:rPr lang="en-US" dirty="0"/>
              <a:t>When miss occurs, which way’s block selected for replacement?</a:t>
            </a:r>
          </a:p>
          <a:p>
            <a:pPr lvl="1" eaLnBrk="1" hangingPunct="1">
              <a:lnSpc>
                <a:spcPct val="90000"/>
              </a:lnSpc>
              <a:spcBef>
                <a:spcPct val="0"/>
              </a:spcBef>
              <a:buClr>
                <a:schemeClr val="tx1"/>
              </a:buClr>
            </a:pPr>
            <a:r>
              <a:rPr lang="en-US" dirty="0">
                <a:solidFill>
                  <a:srgbClr val="FF0000"/>
                </a:solidFill>
              </a:rPr>
              <a:t>Least Recently Used </a:t>
            </a:r>
            <a:r>
              <a:rPr lang="en-US" dirty="0"/>
              <a:t>(LRU): one that has been unused the longest (principle of temporal locality)</a:t>
            </a:r>
          </a:p>
          <a:p>
            <a:pPr lvl="2" eaLnBrk="1" hangingPunct="1">
              <a:lnSpc>
                <a:spcPct val="90000"/>
              </a:lnSpc>
              <a:spcBef>
                <a:spcPct val="0"/>
              </a:spcBef>
            </a:pPr>
            <a:r>
              <a:rPr lang="en-US" dirty="0"/>
              <a:t>Must track when each way’s block was used relative to other blocks in the set</a:t>
            </a:r>
          </a:p>
          <a:p>
            <a:pPr lvl="2" eaLnBrk="1" hangingPunct="1">
              <a:lnSpc>
                <a:spcPct val="90000"/>
              </a:lnSpc>
              <a:spcBef>
                <a:spcPct val="0"/>
              </a:spcBef>
            </a:pPr>
            <a:r>
              <a:rPr lang="en-US" dirty="0"/>
              <a:t>For 2-way SA $, one bit per set → set to 1 when a block is referenced; reset the other way’s bit (i.e., “last used”)</a:t>
            </a:r>
          </a:p>
        </p:txBody>
      </p:sp>
      <p:sp>
        <p:nvSpPr>
          <p:cNvPr id="5" name="Date Placeholder 3"/>
          <p:cNvSpPr txBox="1">
            <a:spLocks/>
          </p:cNvSpPr>
          <p:nvPr/>
        </p:nvSpPr>
        <p:spPr>
          <a:xfrm>
            <a:off x="68179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dirty="0"/>
          </a:p>
        </p:txBody>
      </p:sp>
      <p:sp>
        <p:nvSpPr>
          <p:cNvPr id="6"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16</a:t>
            </a:r>
            <a:endParaRPr lang="en-US" dirty="0"/>
          </a:p>
        </p:txBody>
      </p:sp>
      <p:sp>
        <p:nvSpPr>
          <p:cNvPr id="7" name="Slide Number Placeholder 5"/>
          <p:cNvSpPr>
            <a:spLocks noGrp="1"/>
          </p:cNvSpPr>
          <p:nvPr>
            <p:ph type="sldNum" sz="quarter" idx="4294967295"/>
          </p:nvPr>
        </p:nvSpPr>
        <p:spPr>
          <a:xfrm>
            <a:off x="9408696"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7</a:t>
            </a:fld>
            <a:endParaRPr lang="en-US"/>
          </a:p>
        </p:txBody>
      </p:sp>
    </p:spTree>
    <p:extLst>
      <p:ext uri="{BB962C8B-B14F-4D97-AF65-F5344CB8AC3E}">
        <p14:creationId xmlns:p14="http://schemas.microsoft.com/office/powerpoint/2010/main" val="1436653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5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95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95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957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95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957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957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9574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95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7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4"/>
          <p:cNvSpPr>
            <a:spLocks noGrp="1" noChangeArrowheads="1"/>
          </p:cNvSpPr>
          <p:nvPr>
            <p:ph type="title"/>
          </p:nvPr>
        </p:nvSpPr>
        <p:spPr/>
        <p:txBody>
          <a:bodyPr>
            <a:normAutofit/>
          </a:bodyPr>
          <a:lstStyle/>
          <a:p>
            <a:r>
              <a:rPr lang="en-US" dirty="0" smtClean="0"/>
              <a:t>Review: Cache Replacement Policies</a:t>
            </a:r>
          </a:p>
        </p:txBody>
      </p:sp>
      <p:sp>
        <p:nvSpPr>
          <p:cNvPr id="1093647" name="Rectangle 15"/>
          <p:cNvSpPr>
            <a:spLocks noGrp="1" noChangeArrowheads="1"/>
          </p:cNvSpPr>
          <p:nvPr>
            <p:ph idx="1"/>
          </p:nvPr>
        </p:nvSpPr>
        <p:spPr>
          <a:xfrm>
            <a:off x="609600" y="1335018"/>
            <a:ext cx="10972800" cy="5237232"/>
          </a:xfrm>
        </p:spPr>
        <p:txBody>
          <a:bodyPr>
            <a:noAutofit/>
          </a:bodyPr>
          <a:lstStyle/>
          <a:p>
            <a:pPr>
              <a:lnSpc>
                <a:spcPct val="85000"/>
              </a:lnSpc>
              <a:defRPr/>
            </a:pPr>
            <a:r>
              <a:rPr lang="en-US" sz="2800" dirty="0"/>
              <a:t>Random Replacement</a:t>
            </a:r>
          </a:p>
          <a:p>
            <a:pPr lvl="1">
              <a:lnSpc>
                <a:spcPct val="85000"/>
              </a:lnSpc>
              <a:defRPr/>
            </a:pPr>
            <a:r>
              <a:rPr lang="en-US" sz="2400" dirty="0"/>
              <a:t>Hardware randomly selects a cache </a:t>
            </a:r>
            <a:r>
              <a:rPr lang="en-US" sz="2400" dirty="0" smtClean="0"/>
              <a:t>block for eviction</a:t>
            </a:r>
            <a:endParaRPr lang="en-US" sz="2400" dirty="0"/>
          </a:p>
          <a:p>
            <a:pPr>
              <a:lnSpc>
                <a:spcPct val="85000"/>
              </a:lnSpc>
              <a:defRPr/>
            </a:pPr>
            <a:r>
              <a:rPr lang="en-US" sz="2800" dirty="0"/>
              <a:t>Least-Recently Used</a:t>
            </a:r>
          </a:p>
          <a:p>
            <a:pPr lvl="1">
              <a:lnSpc>
                <a:spcPct val="85000"/>
              </a:lnSpc>
              <a:defRPr/>
            </a:pPr>
            <a:r>
              <a:rPr lang="en-US" sz="2400" dirty="0"/>
              <a:t>Hardware keeps track of access history</a:t>
            </a:r>
          </a:p>
          <a:p>
            <a:pPr lvl="1">
              <a:lnSpc>
                <a:spcPct val="85000"/>
              </a:lnSpc>
              <a:defRPr/>
            </a:pPr>
            <a:r>
              <a:rPr lang="en-US" sz="2400" dirty="0"/>
              <a:t>Replace the entry that has not been used for the longest time</a:t>
            </a:r>
          </a:p>
          <a:p>
            <a:pPr lvl="1">
              <a:lnSpc>
                <a:spcPct val="85000"/>
              </a:lnSpc>
              <a:defRPr/>
            </a:pPr>
            <a:r>
              <a:rPr lang="en-US" sz="2400" dirty="0"/>
              <a:t>For 2-way set-associative cache, need one bit for LRU replacement</a:t>
            </a:r>
          </a:p>
          <a:p>
            <a:pPr>
              <a:lnSpc>
                <a:spcPct val="85000"/>
              </a:lnSpc>
              <a:defRPr/>
            </a:pPr>
            <a:r>
              <a:rPr lang="en-US" sz="2800" dirty="0"/>
              <a:t>Example of a Simple “Pseudo” LRU Implementation</a:t>
            </a:r>
          </a:p>
          <a:p>
            <a:pPr lvl="1">
              <a:lnSpc>
                <a:spcPct val="85000"/>
              </a:lnSpc>
              <a:defRPr/>
            </a:pPr>
            <a:r>
              <a:rPr lang="en-US" sz="2400" dirty="0"/>
              <a:t>Assume 64 Fully Associative entries</a:t>
            </a:r>
          </a:p>
          <a:p>
            <a:pPr lvl="1">
              <a:lnSpc>
                <a:spcPct val="85000"/>
              </a:lnSpc>
              <a:defRPr/>
            </a:pPr>
            <a:r>
              <a:rPr lang="en-US" sz="2400" dirty="0"/>
              <a:t>Hardware replacement pointer points to one cache entry</a:t>
            </a:r>
          </a:p>
          <a:p>
            <a:pPr lvl="1">
              <a:lnSpc>
                <a:spcPct val="85000"/>
              </a:lnSpc>
              <a:defRPr/>
            </a:pPr>
            <a:r>
              <a:rPr lang="en-US" sz="2400" dirty="0"/>
              <a:t>Whenever access is made to the entry the pointer points to:</a:t>
            </a:r>
          </a:p>
          <a:p>
            <a:pPr lvl="2">
              <a:lnSpc>
                <a:spcPct val="85000"/>
              </a:lnSpc>
              <a:defRPr/>
            </a:pPr>
            <a:r>
              <a:rPr lang="en-US" sz="1800" dirty="0"/>
              <a:t>Move the pointer to the next entry</a:t>
            </a:r>
          </a:p>
          <a:p>
            <a:pPr lvl="1">
              <a:lnSpc>
                <a:spcPct val="85000"/>
              </a:lnSpc>
              <a:defRPr/>
            </a:pPr>
            <a:r>
              <a:rPr lang="en-US" sz="2400" dirty="0"/>
              <a:t>Otherwise: do not move the pointer</a:t>
            </a:r>
          </a:p>
          <a:p>
            <a:pPr lvl="1">
              <a:lnSpc>
                <a:spcPct val="85000"/>
              </a:lnSpc>
              <a:defRPr/>
            </a:pPr>
            <a:r>
              <a:rPr lang="en-US" sz="2400" dirty="0"/>
              <a:t>(example of “not-most-recently used” </a:t>
            </a:r>
            <a:r>
              <a:rPr lang="en-US" sz="2400" dirty="0" smtClean="0"/>
              <a:t>replacement </a:t>
            </a:r>
            <a:r>
              <a:rPr lang="en-US" sz="2400" dirty="0"/>
              <a:t>policy)</a:t>
            </a:r>
          </a:p>
        </p:txBody>
      </p:sp>
      <p:sp>
        <p:nvSpPr>
          <p:cNvPr id="19"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8</a:t>
            </a:fld>
            <a:endParaRPr lang="en-US"/>
          </a:p>
        </p:txBody>
      </p:sp>
      <p:grpSp>
        <p:nvGrpSpPr>
          <p:cNvPr id="2" name="Group 2"/>
          <p:cNvGrpSpPr>
            <a:grpSpLocks/>
          </p:cNvGrpSpPr>
          <p:nvPr/>
        </p:nvGrpSpPr>
        <p:grpSpPr bwMode="auto">
          <a:xfrm>
            <a:off x="8924935" y="4824422"/>
            <a:ext cx="2979737" cy="1479550"/>
            <a:chOff x="3395" y="3116"/>
            <a:chExt cx="1877" cy="932"/>
          </a:xfrm>
        </p:grpSpPr>
        <p:sp>
          <p:nvSpPr>
            <p:cNvPr id="1093635" name="Rectangle 3"/>
            <p:cNvSpPr>
              <a:spLocks noChangeArrowheads="1"/>
            </p:cNvSpPr>
            <p:nvPr/>
          </p:nvSpPr>
          <p:spPr bwMode="auto">
            <a:xfrm>
              <a:off x="4376" y="3128"/>
              <a:ext cx="896" cy="896"/>
            </a:xfrm>
            <a:prstGeom prst="rect">
              <a:avLst/>
            </a:prstGeom>
            <a:noFill/>
            <a:ln w="25400">
              <a:solidFill>
                <a:schemeClr val="tx1"/>
              </a:solidFill>
              <a:miter lim="800000"/>
              <a:headEnd/>
              <a:tailEnd/>
            </a:ln>
            <a:effectLst/>
          </p:spPr>
          <p:txBody>
            <a:bodyPr wrap="none" anchor="ctr">
              <a:prstTxWarp prst="textNoShape">
                <a:avLst/>
              </a:prstTxWarp>
            </a:bodyPr>
            <a:lstStyle/>
            <a:p>
              <a:pPr>
                <a:defRPr/>
              </a:pPr>
              <a:endParaRPr lang="en-US"/>
            </a:p>
          </p:txBody>
        </p:sp>
        <p:sp>
          <p:nvSpPr>
            <p:cNvPr id="1093636" name="Line 4"/>
            <p:cNvSpPr>
              <a:spLocks noChangeShapeType="1"/>
            </p:cNvSpPr>
            <p:nvPr/>
          </p:nvSpPr>
          <p:spPr bwMode="auto">
            <a:xfrm>
              <a:off x="4376" y="3312"/>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p>
          </p:txBody>
        </p:sp>
        <p:sp>
          <p:nvSpPr>
            <p:cNvPr id="1093637" name="Line 5"/>
            <p:cNvSpPr>
              <a:spLocks noChangeShapeType="1"/>
            </p:cNvSpPr>
            <p:nvPr/>
          </p:nvSpPr>
          <p:spPr bwMode="auto">
            <a:xfrm>
              <a:off x="4376" y="3504"/>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p>
          </p:txBody>
        </p:sp>
        <p:sp>
          <p:nvSpPr>
            <p:cNvPr id="1093638" name="Line 6"/>
            <p:cNvSpPr>
              <a:spLocks noChangeShapeType="1"/>
            </p:cNvSpPr>
            <p:nvPr/>
          </p:nvSpPr>
          <p:spPr bwMode="auto">
            <a:xfrm>
              <a:off x="4376" y="3840"/>
              <a:ext cx="896" cy="0"/>
            </a:xfrm>
            <a:prstGeom prst="line">
              <a:avLst/>
            </a:prstGeom>
            <a:noFill/>
            <a:ln w="25400">
              <a:solidFill>
                <a:schemeClr val="tx1"/>
              </a:solidFill>
              <a:round/>
              <a:headEnd/>
              <a:tailEnd/>
            </a:ln>
            <a:effectLst/>
          </p:spPr>
          <p:txBody>
            <a:bodyPr wrap="none" anchor="ctr">
              <a:prstTxWarp prst="textNoShape">
                <a:avLst/>
              </a:prstTxWarp>
            </a:bodyPr>
            <a:lstStyle/>
            <a:p>
              <a:pPr>
                <a:defRPr/>
              </a:pPr>
              <a:endParaRPr lang="en-US"/>
            </a:p>
          </p:txBody>
        </p:sp>
        <p:sp>
          <p:nvSpPr>
            <p:cNvPr id="1093639" name="Rectangle 7"/>
            <p:cNvSpPr>
              <a:spLocks noChangeArrowheads="1"/>
            </p:cNvSpPr>
            <p:nvPr/>
          </p:nvSpPr>
          <p:spPr bwMode="auto">
            <a:xfrm>
              <a:off x="4739" y="3491"/>
              <a:ext cx="169" cy="289"/>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2400" b="1"/>
                <a:t>:</a:t>
              </a:r>
            </a:p>
          </p:txBody>
        </p:sp>
        <p:sp>
          <p:nvSpPr>
            <p:cNvPr id="1093640" name="Rectangle 8"/>
            <p:cNvSpPr>
              <a:spLocks noChangeArrowheads="1"/>
            </p:cNvSpPr>
            <p:nvPr/>
          </p:nvSpPr>
          <p:spPr bwMode="auto">
            <a:xfrm>
              <a:off x="4547" y="3116"/>
              <a:ext cx="496"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dirty="0"/>
                <a:t>Entry 0</a:t>
              </a:r>
            </a:p>
          </p:txBody>
        </p:sp>
        <p:sp>
          <p:nvSpPr>
            <p:cNvPr id="1093641" name="Rectangle 9"/>
            <p:cNvSpPr>
              <a:spLocks noChangeArrowheads="1"/>
            </p:cNvSpPr>
            <p:nvPr/>
          </p:nvSpPr>
          <p:spPr bwMode="auto">
            <a:xfrm>
              <a:off x="4547" y="3308"/>
              <a:ext cx="494"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t>Entry 1</a:t>
              </a:r>
            </a:p>
          </p:txBody>
        </p:sp>
        <p:sp>
          <p:nvSpPr>
            <p:cNvPr id="1093642" name="Rectangle 10"/>
            <p:cNvSpPr>
              <a:spLocks noChangeArrowheads="1"/>
            </p:cNvSpPr>
            <p:nvPr/>
          </p:nvSpPr>
          <p:spPr bwMode="auto">
            <a:xfrm>
              <a:off x="4547" y="3836"/>
              <a:ext cx="588" cy="212"/>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t>Entry  63</a:t>
              </a:r>
            </a:p>
          </p:txBody>
        </p:sp>
        <p:sp>
          <p:nvSpPr>
            <p:cNvPr id="1093643" name="Line 11"/>
            <p:cNvSpPr>
              <a:spLocks noChangeShapeType="1"/>
            </p:cNvSpPr>
            <p:nvPr/>
          </p:nvSpPr>
          <p:spPr bwMode="auto">
            <a:xfrm>
              <a:off x="3464" y="3600"/>
              <a:ext cx="896"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pPr>
                <a:defRPr/>
              </a:pPr>
              <a:endParaRPr lang="en-US"/>
            </a:p>
          </p:txBody>
        </p:sp>
        <p:sp>
          <p:nvSpPr>
            <p:cNvPr id="1093644" name="Rectangle 12"/>
            <p:cNvSpPr>
              <a:spLocks noChangeArrowheads="1"/>
            </p:cNvSpPr>
            <p:nvPr/>
          </p:nvSpPr>
          <p:spPr bwMode="auto">
            <a:xfrm>
              <a:off x="3395" y="3404"/>
              <a:ext cx="826"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t>Replacement</a:t>
              </a:r>
            </a:p>
          </p:txBody>
        </p:sp>
        <p:sp>
          <p:nvSpPr>
            <p:cNvPr id="1093645" name="Rectangle 13"/>
            <p:cNvSpPr>
              <a:spLocks noChangeArrowheads="1"/>
            </p:cNvSpPr>
            <p:nvPr/>
          </p:nvSpPr>
          <p:spPr bwMode="auto">
            <a:xfrm>
              <a:off x="3539" y="3596"/>
              <a:ext cx="520" cy="210"/>
            </a:xfrm>
            <a:prstGeom prst="rect">
              <a:avLst/>
            </a:prstGeom>
            <a:noFill/>
            <a:ln w="12700">
              <a:noFill/>
              <a:miter lim="800000"/>
              <a:headEnd/>
              <a:tailEnd/>
            </a:ln>
            <a:effectLst/>
          </p:spPr>
          <p:txBody>
            <a:bodyPr wrap="none" lIns="90487" tIns="44450" rIns="90487" bIns="44450">
              <a:prstTxWarp prst="textNoShape">
                <a:avLst/>
              </a:prstTxWarp>
              <a:spAutoFit/>
            </a:bodyPr>
            <a:lstStyle/>
            <a:p>
              <a:pPr>
                <a:defRPr/>
              </a:pPr>
              <a:r>
                <a:rPr lang="en-US" sz="1600" b="1"/>
                <a:t>Pointer</a:t>
              </a:r>
            </a:p>
          </p:txBody>
        </p:sp>
      </p:grpSp>
      <p:sp>
        <p:nvSpPr>
          <p:cNvPr id="17" name="Date Placeholder 3"/>
          <p:cNvSpPr txBox="1">
            <a:spLocks/>
          </p:cNvSpPr>
          <p:nvPr/>
        </p:nvSpPr>
        <p:spPr>
          <a:xfrm>
            <a:off x="617621"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18"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a:t>
            </a:r>
            <a:r>
              <a:rPr lang="en-US" dirty="0" smtClean="0"/>
              <a:t>16</a:t>
            </a:r>
            <a:endParaRPr lang="en-US" dirty="0"/>
          </a:p>
        </p:txBody>
      </p:sp>
    </p:spTree>
    <p:extLst>
      <p:ext uri="{BB962C8B-B14F-4D97-AF65-F5344CB8AC3E}">
        <p14:creationId xmlns:p14="http://schemas.microsoft.com/office/powerpoint/2010/main" val="795105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36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936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936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936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36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936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9364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364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9364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364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93647">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93647">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93647">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dissolv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8" name="Rectangle 2"/>
          <p:cNvSpPr>
            <a:spLocks noGrp="1" noChangeArrowheads="1"/>
          </p:cNvSpPr>
          <p:nvPr>
            <p:ph type="title"/>
          </p:nvPr>
        </p:nvSpPr>
        <p:spPr>
          <a:xfrm>
            <a:off x="1981200" y="274638"/>
            <a:ext cx="8229600" cy="725736"/>
          </a:xfrm>
        </p:spPr>
        <p:txBody>
          <a:bodyPr>
            <a:normAutofit fontScale="90000"/>
          </a:bodyPr>
          <a:lstStyle/>
          <a:p>
            <a:r>
              <a:rPr lang="en-US" dirty="0" smtClean="0"/>
              <a:t>Review: Write Policy Choices </a:t>
            </a:r>
            <a:endParaRPr lang="en-US" dirty="0"/>
          </a:p>
        </p:txBody>
      </p:sp>
      <p:sp>
        <p:nvSpPr>
          <p:cNvPr id="1488899" name="Rectangle 3"/>
          <p:cNvSpPr>
            <a:spLocks noGrp="1" noChangeArrowheads="1"/>
          </p:cNvSpPr>
          <p:nvPr>
            <p:ph idx="1"/>
          </p:nvPr>
        </p:nvSpPr>
        <p:spPr>
          <a:xfrm>
            <a:off x="1061883" y="1148257"/>
            <a:ext cx="10559845" cy="4977907"/>
          </a:xfrm>
        </p:spPr>
        <p:txBody>
          <a:bodyPr>
            <a:normAutofit fontScale="85000" lnSpcReduction="20000"/>
          </a:bodyPr>
          <a:lstStyle/>
          <a:p>
            <a:r>
              <a:rPr lang="en-US" dirty="0" smtClean="0"/>
              <a:t>Cache Hit:</a:t>
            </a:r>
          </a:p>
          <a:p>
            <a:pPr lvl="1"/>
            <a:r>
              <a:rPr lang="en-US" b="1" dirty="0" smtClean="0"/>
              <a:t>Write through</a:t>
            </a:r>
            <a:r>
              <a:rPr lang="en-US" dirty="0" smtClean="0"/>
              <a:t>: writes both cache &amp; memory on every access</a:t>
            </a:r>
          </a:p>
          <a:p>
            <a:pPr lvl="2"/>
            <a:r>
              <a:rPr lang="en-US" dirty="0" smtClean="0"/>
              <a:t>Generally higher memory traffic but simpler pipeline &amp; cache design</a:t>
            </a:r>
          </a:p>
          <a:p>
            <a:pPr lvl="1"/>
            <a:r>
              <a:rPr lang="en-US" b="1" dirty="0" smtClean="0"/>
              <a:t>Write back</a:t>
            </a:r>
            <a:r>
              <a:rPr lang="en-US" dirty="0" smtClean="0"/>
              <a:t>: writes cache only, memory written only when dirty entry evicted</a:t>
            </a:r>
          </a:p>
          <a:p>
            <a:pPr lvl="2"/>
            <a:r>
              <a:rPr lang="en-US" dirty="0" smtClean="0"/>
              <a:t>A dirty bit per line reduces write-back traffic</a:t>
            </a:r>
          </a:p>
          <a:p>
            <a:pPr lvl="2"/>
            <a:r>
              <a:rPr lang="en-US" dirty="0" smtClean="0"/>
              <a:t>Must handle 0, 1, or 2 accesses to memory for each load/store</a:t>
            </a:r>
          </a:p>
          <a:p>
            <a:r>
              <a:rPr lang="en-US" dirty="0" smtClean="0"/>
              <a:t>Cache Miss:</a:t>
            </a:r>
          </a:p>
          <a:p>
            <a:pPr lvl="1"/>
            <a:r>
              <a:rPr lang="en-US" b="1" dirty="0" smtClean="0"/>
              <a:t>No write allocate</a:t>
            </a:r>
            <a:r>
              <a:rPr lang="en-US" dirty="0" smtClean="0"/>
              <a:t>:  only write to main memory</a:t>
            </a:r>
          </a:p>
          <a:p>
            <a:pPr lvl="1"/>
            <a:r>
              <a:rPr lang="en-US" b="1" dirty="0" smtClean="0"/>
              <a:t>Write allocate </a:t>
            </a:r>
            <a:r>
              <a:rPr lang="en-US" dirty="0" smtClean="0"/>
              <a:t>(aka fetch on write): fetch into cache</a:t>
            </a:r>
            <a:br>
              <a:rPr lang="en-US" dirty="0" smtClean="0"/>
            </a:br>
            <a:endParaRPr lang="en-US" dirty="0" smtClean="0"/>
          </a:p>
          <a:p>
            <a:r>
              <a:rPr lang="en-US" dirty="0" smtClean="0"/>
              <a:t>Common combinations:</a:t>
            </a:r>
          </a:p>
          <a:p>
            <a:pPr lvl="1"/>
            <a:r>
              <a:rPr lang="en-US" dirty="0" smtClean="0"/>
              <a:t>Write through and no write allocate</a:t>
            </a:r>
          </a:p>
          <a:p>
            <a:pPr lvl="1"/>
            <a:r>
              <a:rPr lang="en-US" dirty="0" smtClean="0"/>
              <a:t>Write back with write allocate</a:t>
            </a:r>
            <a:endParaRPr lang="en-US" dirty="0"/>
          </a:p>
        </p:txBody>
      </p:sp>
      <p:sp>
        <p:nvSpPr>
          <p:cNvPr id="5" name="Date Placeholder 3"/>
          <p:cNvSpPr txBox="1">
            <a:spLocks/>
          </p:cNvSpPr>
          <p:nvPr/>
        </p:nvSpPr>
        <p:spPr>
          <a:xfrm>
            <a:off x="609600" y="6356353"/>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FCE6CE-22EA-C947-BA59-D740F91D2B06}" type="datetime1">
              <a:rPr lang="en-US"/>
              <a:pPr/>
              <a:t>10/19/17</a:t>
            </a:fld>
            <a:endParaRPr lang="en-US"/>
          </a:p>
        </p:txBody>
      </p:sp>
      <p:sp>
        <p:nvSpPr>
          <p:cNvPr id="7" name="Footer Placeholder 4"/>
          <p:cNvSpPr txBox="1">
            <a:spLocks/>
          </p:cNvSpPr>
          <p:nvPr/>
        </p:nvSpPr>
        <p:spPr>
          <a:xfrm>
            <a:off x="4648200" y="635635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Fall </a:t>
            </a:r>
            <a:r>
              <a:rPr lang="is-IS" dirty="0" smtClean="0"/>
              <a:t>2017</a:t>
            </a:r>
            <a:r>
              <a:rPr lang="en-US" dirty="0" smtClean="0"/>
              <a:t> </a:t>
            </a:r>
            <a:r>
              <a:rPr lang="en-US" dirty="0"/>
              <a:t>- Lecture #16</a:t>
            </a:r>
          </a:p>
        </p:txBody>
      </p:sp>
      <p:sp>
        <p:nvSpPr>
          <p:cNvPr id="8" name="Slide Number Placeholder 5"/>
          <p:cNvSpPr>
            <a:spLocks noGrp="1"/>
          </p:cNvSpPr>
          <p:nvPr>
            <p:ph type="sldNum" sz="quarter" idx="4294967295"/>
          </p:nvPr>
        </p:nvSpPr>
        <p:spPr>
          <a:xfrm>
            <a:off x="9419301"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9</a:t>
            </a:fld>
            <a:endParaRPr lang="en-US"/>
          </a:p>
        </p:txBody>
      </p:sp>
    </p:spTree>
    <p:extLst>
      <p:ext uri="{BB962C8B-B14F-4D97-AF65-F5344CB8AC3E}">
        <p14:creationId xmlns:p14="http://schemas.microsoft.com/office/powerpoint/2010/main" val="406354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888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88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888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888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888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8889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8889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8889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88899">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88899">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88899">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888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889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31559</TotalTime>
  <Words>4599</Words>
  <Application>Microsoft Macintosh PowerPoint</Application>
  <PresentationFormat>Widescreen</PresentationFormat>
  <Paragraphs>843</Paragraphs>
  <Slides>52</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0" baseType="lpstr">
      <vt:lpstr>18 VAG Rounded Bold   07390</vt:lpstr>
      <vt:lpstr>Arial</vt:lpstr>
      <vt:lpstr>Calibri</vt:lpstr>
      <vt:lpstr>Courier New</vt:lpstr>
      <vt:lpstr>ＭＳ Ｐゴシック</vt:lpstr>
      <vt:lpstr>Times</vt:lpstr>
      <vt:lpstr>Office Theme</vt:lpstr>
      <vt:lpstr>Image</vt:lpstr>
      <vt:lpstr>CS 61C: Great Ideas in Computer Architecture (Machine Structures) Caches Part 3</vt:lpstr>
      <vt:lpstr>You Are Here!</vt:lpstr>
      <vt:lpstr>Typical Memory Hierarchy</vt:lpstr>
      <vt:lpstr>Review: Direct-Mapped Cache</vt:lpstr>
      <vt:lpstr>Review: Four-Way Set-Associative Cache</vt:lpstr>
      <vt:lpstr>Review: Range of Set-Associative Caches</vt:lpstr>
      <vt:lpstr>Review: Costs of Set-Associative Caches</vt:lpstr>
      <vt:lpstr>Review: Cache Replacement Policies</vt:lpstr>
      <vt:lpstr>Review: Write Policy Choices </vt:lpstr>
      <vt:lpstr>Review: Benefits of Set-Associative Caches</vt:lpstr>
      <vt:lpstr>Review: Average Memory Access Time (AMAT)</vt:lpstr>
      <vt:lpstr>Outline</vt:lpstr>
      <vt:lpstr>Outline</vt:lpstr>
      <vt:lpstr>Miss Rate vs. Cache Size on the Integer Portion of SPECCPU2000</vt:lpstr>
      <vt:lpstr>Sources of Cache Misses (3 C’s)</vt:lpstr>
      <vt:lpstr>How to Calculate 3C’s Using Cache Simulator</vt:lpstr>
      <vt:lpstr>3Cs Analysis</vt:lpstr>
      <vt:lpstr>Outline</vt:lpstr>
      <vt:lpstr>Pipelined RISC-V RV32I Datapath (with I,D$)</vt:lpstr>
      <vt:lpstr>Improving Cache Performance</vt:lpstr>
      <vt:lpstr>Cache Design Space</vt:lpstr>
      <vt:lpstr>Break!</vt:lpstr>
      <vt:lpstr>Peer Instruction</vt:lpstr>
      <vt:lpstr>Peer Instruction</vt:lpstr>
      <vt:lpstr>Peer Instruction</vt:lpstr>
      <vt:lpstr>Peer Instruction</vt:lpstr>
      <vt:lpstr>Primary Cache Parameters</vt:lpstr>
      <vt:lpstr>Impact of Larger Cache on AMAT?</vt:lpstr>
      <vt:lpstr>Increasing Associativity?</vt:lpstr>
      <vt:lpstr>Increasing #Entries?</vt:lpstr>
      <vt:lpstr>Increasing Block Size?</vt:lpstr>
      <vt:lpstr>Administrivia</vt:lpstr>
      <vt:lpstr>Peer Instruction</vt:lpstr>
      <vt:lpstr>Peer Instruction</vt:lpstr>
      <vt:lpstr>Peer Instruction</vt:lpstr>
      <vt:lpstr>Peer Instruction</vt:lpstr>
      <vt:lpstr>Peer Instruction</vt:lpstr>
      <vt:lpstr>Peer Instruction</vt:lpstr>
      <vt:lpstr>How to Reduce Miss Penalty?</vt:lpstr>
      <vt:lpstr>Break!</vt:lpstr>
      <vt:lpstr>Outline</vt:lpstr>
      <vt:lpstr>Memory Hierarchy</vt:lpstr>
      <vt:lpstr>Local vs. Global Miss Rates</vt:lpstr>
      <vt:lpstr>Local vs. Global Miss Rates</vt:lpstr>
      <vt:lpstr>Multilevel Cache Considerations</vt:lpstr>
      <vt:lpstr>PowerPoint Presentation</vt:lpstr>
      <vt:lpstr>Outline</vt:lpstr>
      <vt:lpstr>PowerPoint Presentation</vt:lpstr>
      <vt:lpstr>CPI/Miss Rates/DRAM Access SpecInt2006</vt:lpstr>
      <vt:lpstr>Skylark: Intel’s Recent Generation Laptop/Tablet Class CPUs</vt:lpstr>
      <vt:lpstr>Outline</vt:lpstr>
      <vt:lpstr>Bottom Line: Cache Design Space</vt:lpstr>
    </vt:vector>
  </TitlesOfParts>
  <Company>UC Berkeley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Steven Ho</cp:lastModifiedBy>
  <cp:revision>632</cp:revision>
  <cp:lastPrinted>2013-11-13T20:51:57Z</cp:lastPrinted>
  <dcterms:created xsi:type="dcterms:W3CDTF">2012-04-08T11:43:00Z</dcterms:created>
  <dcterms:modified xsi:type="dcterms:W3CDTF">2017-10-19T18:08:18Z</dcterms:modified>
</cp:coreProperties>
</file>